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9"/>
  </p:notesMasterIdLst>
  <p:handoutMasterIdLst>
    <p:handoutMasterId r:id="rId70"/>
  </p:handoutMasterIdLst>
  <p:sldIdLst>
    <p:sldId id="321" r:id="rId2"/>
    <p:sldId id="288" r:id="rId3"/>
    <p:sldId id="289" r:id="rId4"/>
    <p:sldId id="290" r:id="rId5"/>
    <p:sldId id="291" r:id="rId6"/>
    <p:sldId id="292" r:id="rId7"/>
    <p:sldId id="293" r:id="rId8"/>
    <p:sldId id="322" r:id="rId9"/>
    <p:sldId id="323" r:id="rId10"/>
    <p:sldId id="324" r:id="rId11"/>
    <p:sldId id="325" r:id="rId12"/>
    <p:sldId id="378" r:id="rId13"/>
    <p:sldId id="327" r:id="rId14"/>
    <p:sldId id="328" r:id="rId15"/>
    <p:sldId id="329" r:id="rId16"/>
    <p:sldId id="330" r:id="rId17"/>
    <p:sldId id="380" r:id="rId18"/>
    <p:sldId id="384" r:id="rId19"/>
    <p:sldId id="331" r:id="rId20"/>
    <p:sldId id="332" r:id="rId21"/>
    <p:sldId id="333" r:id="rId22"/>
    <p:sldId id="334" r:id="rId23"/>
    <p:sldId id="335" r:id="rId24"/>
    <p:sldId id="336" r:id="rId25"/>
    <p:sldId id="337" r:id="rId26"/>
    <p:sldId id="338" r:id="rId27"/>
    <p:sldId id="379" r:id="rId28"/>
    <p:sldId id="339" r:id="rId29"/>
    <p:sldId id="340" r:id="rId30"/>
    <p:sldId id="341" r:id="rId31"/>
    <p:sldId id="342" r:id="rId32"/>
    <p:sldId id="343" r:id="rId33"/>
    <p:sldId id="344" r:id="rId34"/>
    <p:sldId id="345" r:id="rId35"/>
    <p:sldId id="385" r:id="rId36"/>
    <p:sldId id="383" r:id="rId37"/>
    <p:sldId id="346" r:id="rId38"/>
    <p:sldId id="348" r:id="rId39"/>
    <p:sldId id="349" r:id="rId40"/>
    <p:sldId id="350" r:id="rId41"/>
    <p:sldId id="351" r:id="rId42"/>
    <p:sldId id="352" r:id="rId43"/>
    <p:sldId id="353" r:id="rId44"/>
    <p:sldId id="354" r:id="rId45"/>
    <p:sldId id="355" r:id="rId46"/>
    <p:sldId id="377"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A3161"/>
    <a:srgbClr val="F68A1E"/>
    <a:srgbClr val="A5561B"/>
    <a:srgbClr val="B31942"/>
    <a:srgbClr val="009FDA"/>
    <a:srgbClr val="ECECEB"/>
    <a:srgbClr val="61913D"/>
    <a:srgbClr val="009BDF"/>
    <a:srgbClr val="00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9" autoAdjust="0"/>
    <p:restoredTop sz="80179" autoAdjust="0"/>
  </p:normalViewPr>
  <p:slideViewPr>
    <p:cSldViewPr snapToGrid="0" snapToObjects="1">
      <p:cViewPr varScale="1">
        <p:scale>
          <a:sx n="51" d="100"/>
          <a:sy n="51" d="100"/>
        </p:scale>
        <p:origin x="1140" y="44"/>
      </p:cViewPr>
      <p:guideLst>
        <p:guide orient="horz"/>
        <p:guide/>
      </p:guideLst>
    </p:cSldViewPr>
  </p:slideViewPr>
  <p:outlineViewPr>
    <p:cViewPr>
      <p:scale>
        <a:sx n="33" d="100"/>
        <a:sy n="33" d="100"/>
      </p:scale>
      <p:origin x="0" y="-3504"/>
    </p:cViewPr>
  </p:outlineViewPr>
  <p:notesTextViewPr>
    <p:cViewPr>
      <p:scale>
        <a:sx n="1" d="1"/>
        <a:sy n="1" d="1"/>
      </p:scale>
      <p:origin x="0" y="0"/>
    </p:cViewPr>
  </p:notesTextViewPr>
  <p:notesViewPr>
    <p:cSldViewPr snapToGrid="0" snapToObjects="1">
      <p:cViewPr varScale="1">
        <p:scale>
          <a:sx n="111" d="100"/>
          <a:sy n="111" d="100"/>
        </p:scale>
        <p:origin x="5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FF3734-841F-424C-B18C-44186F4BCBF1}" type="datetimeFigureOut">
              <a:rPr lang="en-US" smtClean="0"/>
              <a:t>1/10/2023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150A5-5F0E-3742-8500-A40C98495B92}" type="slidenum">
              <a:rPr lang="en-US" smtClean="0"/>
              <a:t>‹#›</a:t>
            </a:fld>
            <a:endParaRPr lang="en-US"/>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9CF1-8D23-A44D-BA94-00A0F831414A}" type="datetimeFigureOut">
              <a:rPr lang="en-US" smtClean="0"/>
              <a:t>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21C9-9A53-B447-BED6-8A1239BBCD0B}" type="slidenum">
              <a:rPr lang="en-US" smtClean="0"/>
              <a:t>‹#›</a:t>
            </a:fld>
            <a:endParaRPr lang="en-US"/>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fc.usd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Ogden.Benefits.Section@irs.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benefeds.co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Welcome to the New Hire Orientation presented by HR Shared Services, Payroll, Benefits, and Personnel Systems.</a:t>
            </a:r>
            <a:endParaRPr lang="en-US" baseline="0" dirty="0"/>
          </a:p>
          <a:p>
            <a:endParaRPr lang="en-US" baseline="0" dirty="0"/>
          </a:p>
          <a:p>
            <a:r>
              <a:rPr lang="en-US" dirty="0"/>
              <a:t>In today’s presentation, you will be provided with a lot of information in a short period of time, so please pay close attention and write down any questions you may have.  </a:t>
            </a:r>
          </a:p>
        </p:txBody>
      </p:sp>
      <p:sp>
        <p:nvSpPr>
          <p:cNvPr id="4" name="Slide Number Placeholder 3"/>
          <p:cNvSpPr>
            <a:spLocks noGrp="1"/>
          </p:cNvSpPr>
          <p:nvPr>
            <p:ph type="sldNum" sz="quarter" idx="5"/>
          </p:nvPr>
        </p:nvSpPr>
        <p:spPr/>
        <p:txBody>
          <a:bodyPr/>
          <a:lstStyle/>
          <a:p>
            <a:fld id="{B5A621C9-9A53-B447-BED6-8A1239BBCD0B}" type="slidenum">
              <a:rPr lang="en-US" smtClean="0"/>
              <a:t>1</a:t>
            </a:fld>
            <a:endParaRPr lang="en-US"/>
          </a:p>
        </p:txBody>
      </p:sp>
    </p:spTree>
    <p:extLst>
      <p:ext uri="{BB962C8B-B14F-4D97-AF65-F5344CB8AC3E}">
        <p14:creationId xmlns:p14="http://schemas.microsoft.com/office/powerpoint/2010/main" val="3061344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Once in OS </a:t>
            </a:r>
            <a:r>
              <a:rPr lang="en-US" dirty="0" err="1"/>
              <a:t>GetServices</a:t>
            </a:r>
            <a:r>
              <a:rPr lang="en-US" dirty="0"/>
              <a:t>, you will choose the applicable link depending on the service you need.  For example, Pay and Timekeeping, Salary Problems would be under Order From the Products and Services Catalog, Employee Lifecycle Services.  This is a system you can learn more about on ITM.</a:t>
            </a:r>
          </a:p>
        </p:txBody>
      </p:sp>
      <p:sp>
        <p:nvSpPr>
          <p:cNvPr id="4" name="Slide Number Placeholder 3"/>
          <p:cNvSpPr>
            <a:spLocks noGrp="1"/>
          </p:cNvSpPr>
          <p:nvPr>
            <p:ph type="sldNum" sz="quarter" idx="5"/>
          </p:nvPr>
        </p:nvSpPr>
        <p:spPr/>
        <p:txBody>
          <a:bodyPr/>
          <a:lstStyle/>
          <a:p>
            <a:fld id="{B5A621C9-9A53-B447-BED6-8A1239BBCD0B}" type="slidenum">
              <a:rPr lang="en-US" smtClean="0"/>
              <a:t>10</a:t>
            </a:fld>
            <a:endParaRPr lang="en-US"/>
          </a:p>
        </p:txBody>
      </p:sp>
    </p:spTree>
    <p:extLst>
      <p:ext uri="{BB962C8B-B14F-4D97-AF65-F5344CB8AC3E}">
        <p14:creationId xmlns:p14="http://schemas.microsoft.com/office/powerpoint/2010/main" val="143815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useful link available for your use, on the IRS Source page, is HR Connect.  This is a tool used for updating your name, and/or address, viewing performance award/bonus information, as well as, where your evaluations are housed for 5 years.  Your manager will be able to help you gain access to the HR Connect site, as well as log in.  If they can not, you can contact the Employee Resource Center Customer Assistance Line.</a:t>
            </a:r>
          </a:p>
        </p:txBody>
      </p:sp>
      <p:sp>
        <p:nvSpPr>
          <p:cNvPr id="4" name="Slide Number Placeholder 3"/>
          <p:cNvSpPr>
            <a:spLocks noGrp="1"/>
          </p:cNvSpPr>
          <p:nvPr>
            <p:ph type="sldNum" sz="quarter" idx="5"/>
          </p:nvPr>
        </p:nvSpPr>
        <p:spPr/>
        <p:txBody>
          <a:bodyPr/>
          <a:lstStyle/>
          <a:p>
            <a:fld id="{B5A621C9-9A53-B447-BED6-8A1239BBCD0B}" type="slidenum">
              <a:rPr lang="en-US" smtClean="0"/>
              <a:t>11</a:t>
            </a:fld>
            <a:endParaRPr lang="en-US"/>
          </a:p>
        </p:txBody>
      </p:sp>
    </p:spTree>
    <p:extLst>
      <p:ext uri="{BB962C8B-B14F-4D97-AF65-F5344CB8AC3E}">
        <p14:creationId xmlns:p14="http://schemas.microsoft.com/office/powerpoint/2010/main" val="415744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Once registered and logged in, you will go to the My Information tab.</a:t>
            </a:r>
          </a:p>
        </p:txBody>
      </p:sp>
      <p:sp>
        <p:nvSpPr>
          <p:cNvPr id="4" name="Slide Number Placeholder 3"/>
          <p:cNvSpPr>
            <a:spLocks noGrp="1"/>
          </p:cNvSpPr>
          <p:nvPr>
            <p:ph type="sldNum" sz="quarter" idx="5"/>
          </p:nvPr>
        </p:nvSpPr>
        <p:spPr/>
        <p:txBody>
          <a:bodyPr/>
          <a:lstStyle/>
          <a:p>
            <a:fld id="{B5A621C9-9A53-B447-BED6-8A1239BBCD0B}" type="slidenum">
              <a:rPr lang="en-US" smtClean="0"/>
              <a:t>12</a:t>
            </a:fld>
            <a:endParaRPr lang="en-US"/>
          </a:p>
        </p:txBody>
      </p:sp>
    </p:spTree>
    <p:extLst>
      <p:ext uri="{BB962C8B-B14F-4D97-AF65-F5344CB8AC3E}">
        <p14:creationId xmlns:p14="http://schemas.microsoft.com/office/powerpoint/2010/main" val="170469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you need to add your emergency contact information as soon as possible.  This is how your management team would contact you or someone you identify in case of an emergency at work.</a:t>
            </a:r>
          </a:p>
        </p:txBody>
      </p:sp>
      <p:sp>
        <p:nvSpPr>
          <p:cNvPr id="4" name="Slide Number Placeholder 3"/>
          <p:cNvSpPr>
            <a:spLocks noGrp="1"/>
          </p:cNvSpPr>
          <p:nvPr>
            <p:ph type="sldNum" sz="quarter" idx="5"/>
          </p:nvPr>
        </p:nvSpPr>
        <p:spPr/>
        <p:txBody>
          <a:bodyPr/>
          <a:lstStyle/>
          <a:p>
            <a:fld id="{B5A621C9-9A53-B447-BED6-8A1239BBCD0B}" type="slidenum">
              <a:rPr lang="en-US" smtClean="0"/>
              <a:t>13</a:t>
            </a:fld>
            <a:endParaRPr lang="en-US"/>
          </a:p>
        </p:txBody>
      </p:sp>
    </p:spTree>
    <p:extLst>
      <p:ext uri="{BB962C8B-B14F-4D97-AF65-F5344CB8AC3E}">
        <p14:creationId xmlns:p14="http://schemas.microsoft.com/office/powerpoint/2010/main" val="163944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next slides are very important, so pay very close attention.</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14</a:t>
            </a:fld>
            <a:endParaRPr lang="en-US"/>
          </a:p>
        </p:txBody>
      </p:sp>
    </p:spTree>
    <p:extLst>
      <p:ext uri="{BB962C8B-B14F-4D97-AF65-F5344CB8AC3E}">
        <p14:creationId xmlns:p14="http://schemas.microsoft.com/office/powerpoint/2010/main" val="407767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Direct Deposit payments are the Monday following the completion of the Payroll process, or Tuesday for those pay periods when Monday is an official Federal holiday. This early posting to personal bank accounts is a courtesy by some, but NOT all financial institutions, as they are not obligated to post funds earlier than the actual payment date.  The official pay days are every other Thursday.</a:t>
            </a:r>
          </a:p>
        </p:txBody>
      </p:sp>
      <p:sp>
        <p:nvSpPr>
          <p:cNvPr id="4" name="Slide Number Placeholder 3"/>
          <p:cNvSpPr>
            <a:spLocks noGrp="1"/>
          </p:cNvSpPr>
          <p:nvPr>
            <p:ph type="sldNum" sz="quarter" idx="5"/>
          </p:nvPr>
        </p:nvSpPr>
        <p:spPr/>
        <p:txBody>
          <a:bodyPr/>
          <a:lstStyle/>
          <a:p>
            <a:fld id="{B5A621C9-9A53-B447-BED6-8A1239BBCD0B}" type="slidenum">
              <a:rPr lang="en-US" smtClean="0"/>
              <a:t>15</a:t>
            </a:fld>
            <a:endParaRPr lang="en-US"/>
          </a:p>
        </p:txBody>
      </p:sp>
    </p:spTree>
    <p:extLst>
      <p:ext uri="{BB962C8B-B14F-4D97-AF65-F5344CB8AC3E}">
        <p14:creationId xmlns:p14="http://schemas.microsoft.com/office/powerpoint/2010/main" val="111422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New employees accrue annual and sick leave at a rate of 4 hours per pay period.  If you have prior creditable civilian or military service, or you are part time, your annual leave accrual may be different.</a:t>
            </a:r>
          </a:p>
          <a:p>
            <a:r>
              <a:rPr lang="en-US" dirty="0"/>
              <a:t>If you are transferring from another agency, you can submit your last statement of earnings and leave from your prior agency to expedite the transfer of your leave and health insurance.  Expedited service can still take several pay periods, so please be patient.  </a:t>
            </a:r>
          </a:p>
        </p:txBody>
      </p:sp>
      <p:sp>
        <p:nvSpPr>
          <p:cNvPr id="4" name="Slide Number Placeholder 3"/>
          <p:cNvSpPr>
            <a:spLocks noGrp="1"/>
          </p:cNvSpPr>
          <p:nvPr>
            <p:ph type="sldNum" sz="quarter" idx="5"/>
          </p:nvPr>
        </p:nvSpPr>
        <p:spPr/>
        <p:txBody>
          <a:bodyPr/>
          <a:lstStyle/>
          <a:p>
            <a:fld id="{B5A621C9-9A53-B447-BED6-8A1239BBCD0B}" type="slidenum">
              <a:rPr lang="en-US" smtClean="0"/>
              <a:t>16</a:t>
            </a:fld>
            <a:endParaRPr lang="en-US"/>
          </a:p>
        </p:txBody>
      </p:sp>
    </p:spTree>
    <p:extLst>
      <p:ext uri="{BB962C8B-B14F-4D97-AF65-F5344CB8AC3E}">
        <p14:creationId xmlns:p14="http://schemas.microsoft.com/office/powerpoint/2010/main" val="95781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Defense Authorization Act (NDDA) provides 12 weeks (480 hours) of Paid Parental Leave for the birth, adoption or foster care placement of a child occurring October 1, 2020, or later, for employees covered by the Family and Medical Leave Act (FMLA) regardless of gender.  Employees are eligible for PPL if they have 12 months of covered, consecutive or non-consecutive federal service, if the federal service was covered under the Title 5 FMLA provision.</a:t>
            </a:r>
          </a:p>
        </p:txBody>
      </p:sp>
      <p:sp>
        <p:nvSpPr>
          <p:cNvPr id="4" name="Slide Number Placeholder 3"/>
          <p:cNvSpPr>
            <a:spLocks noGrp="1"/>
          </p:cNvSpPr>
          <p:nvPr>
            <p:ph type="sldNum" sz="quarter" idx="5"/>
          </p:nvPr>
        </p:nvSpPr>
        <p:spPr/>
        <p:txBody>
          <a:bodyPr/>
          <a:lstStyle/>
          <a:p>
            <a:fld id="{B5A621C9-9A53-B447-BED6-8A1239BBCD0B}" type="slidenum">
              <a:rPr lang="en-US" smtClean="0"/>
              <a:t>17</a:t>
            </a:fld>
            <a:endParaRPr lang="en-US"/>
          </a:p>
        </p:txBody>
      </p:sp>
    </p:spTree>
    <p:extLst>
      <p:ext uri="{BB962C8B-B14F-4D97-AF65-F5344CB8AC3E}">
        <p14:creationId xmlns:p14="http://schemas.microsoft.com/office/powerpoint/2010/main" val="1230259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leave is automatically credited during the onboarding process if the veteran provided the Veterans Benefits Administration (VBA) certification of the qualifying service-connected disability rated at 30% or greater.  If the Disabled Veteran Leave was not credited, the employee must submit an OS Get Services ticket along with the VBA certification documentation.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If the employee has not been properly credited for Disabled Veteran Leave, they must submit an OS Get Services Ticket along with the supporting documentation (VA Benefits Letter).  </a:t>
            </a:r>
          </a:p>
        </p:txBody>
      </p:sp>
      <p:sp>
        <p:nvSpPr>
          <p:cNvPr id="4" name="Slide Number Placeholder 3"/>
          <p:cNvSpPr>
            <a:spLocks noGrp="1"/>
          </p:cNvSpPr>
          <p:nvPr>
            <p:ph type="sldNum" sz="quarter" idx="5"/>
          </p:nvPr>
        </p:nvSpPr>
        <p:spPr/>
        <p:txBody>
          <a:bodyPr/>
          <a:lstStyle/>
          <a:p>
            <a:fld id="{B5A621C9-9A53-B447-BED6-8A1239BBCD0B}" type="slidenum">
              <a:rPr lang="en-US" smtClean="0"/>
              <a:t>18</a:t>
            </a:fld>
            <a:endParaRPr lang="en-US" dirty="0"/>
          </a:p>
        </p:txBody>
      </p:sp>
    </p:spTree>
    <p:extLst>
      <p:ext uri="{BB962C8B-B14F-4D97-AF65-F5344CB8AC3E}">
        <p14:creationId xmlns:p14="http://schemas.microsoft.com/office/powerpoint/2010/main" val="123025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is a good practice, as well as your responsibility, to review your statement of earnings and leave after each pay date to ensure no errors were made during the input of your time by you, the timekeeper, management, etc.  You want to ensure proper taxes are withheld, as it is your responsibility to be tax compliant.  You can access this information through the Employee Personal Page (My EPP), which we will discuss later in this presentation. </a:t>
            </a:r>
            <a:r>
              <a:rPr lang="en-US" sz="1200" kern="1200" dirty="0">
                <a:solidFill>
                  <a:schemeClr val="tx1"/>
                </a:solidFill>
                <a:effectLst/>
                <a:latin typeface="+mn-lt"/>
                <a:ea typeface="+mn-ea"/>
                <a:cs typeface="+mn-cs"/>
              </a:rPr>
              <a:t>Your Statement of Earnings &amp; Leave will be posted on your Employee Personal Page the Monday of payday.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19</a:t>
            </a:fld>
            <a:endParaRPr lang="en-US"/>
          </a:p>
        </p:txBody>
      </p:sp>
    </p:spTree>
    <p:extLst>
      <p:ext uri="{BB962C8B-B14F-4D97-AF65-F5344CB8AC3E}">
        <p14:creationId xmlns:p14="http://schemas.microsoft.com/office/powerpoint/2010/main" val="174419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logging into your computer, the Intranet page that should come up is IRS Source.  You will find numerous programs on this page, as well as, some specific to your Business Unit.  OS </a:t>
            </a:r>
            <a:r>
              <a:rPr lang="en-US" dirty="0" err="1"/>
              <a:t>GetServices</a:t>
            </a:r>
            <a:r>
              <a:rPr lang="en-US" dirty="0"/>
              <a:t> is an online self-service ticketing tool only accessible through the intranet.  You use this tool for creating tickets for items such as phones, computers, workspace, security, etc.  We also encourage you to open OS </a:t>
            </a:r>
            <a:r>
              <a:rPr lang="en-US" dirty="0" err="1"/>
              <a:t>GetServices</a:t>
            </a:r>
            <a:r>
              <a:rPr lang="en-US" dirty="0"/>
              <a:t> tickets, as opposed to calling the Customer Service Line at the Employee Resource Center (ERC), due to excessive wait times.   IRS Source also has travel guidance, online training, reference sites, the Employee Personal Page (EPP) and many others.  If you cannot find what you need through these sources you should contact the Customer Service Line at ERC at 866-743-5748 option 1, option 3, then listen to the prompts for the correct area.  </a:t>
            </a:r>
            <a:endParaRPr lang="en-US" baseline="0" dirty="0"/>
          </a:p>
        </p:txBody>
      </p:sp>
      <p:sp>
        <p:nvSpPr>
          <p:cNvPr id="4" name="Slide Number Placeholder 3"/>
          <p:cNvSpPr>
            <a:spLocks noGrp="1"/>
          </p:cNvSpPr>
          <p:nvPr>
            <p:ph type="sldNum" sz="quarter" idx="5"/>
          </p:nvPr>
        </p:nvSpPr>
        <p:spPr/>
        <p:txBody>
          <a:bodyPr/>
          <a:lstStyle/>
          <a:p>
            <a:fld id="{B5A621C9-9A53-B447-BED6-8A1239BBCD0B}" type="slidenum">
              <a:rPr lang="en-US" smtClean="0"/>
              <a:t>2</a:t>
            </a:fld>
            <a:endParaRPr lang="en-US"/>
          </a:p>
        </p:txBody>
      </p:sp>
    </p:spTree>
    <p:extLst>
      <p:ext uri="{BB962C8B-B14F-4D97-AF65-F5344CB8AC3E}">
        <p14:creationId xmlns:p14="http://schemas.microsoft.com/office/powerpoint/2010/main" val="163546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Employee Personal Page (EPP) is a “One-stop shop” available 24/7 from any computer/smartphone/tablet with internet capabilities. You can access this information from home or work.  You can review your statement of earnings and leave, W-2’s and annual Personal Benefits Statements.  You can also review and change other deductions, such as FEHB enrollment (based on a Qualifying Life Event (QLE) or Open Season, Allotments, Federal and State tax withholdings and many others.</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20</a:t>
            </a:fld>
            <a:endParaRPr lang="en-US"/>
          </a:p>
        </p:txBody>
      </p:sp>
    </p:spTree>
    <p:extLst>
      <p:ext uri="{BB962C8B-B14F-4D97-AF65-F5344CB8AC3E}">
        <p14:creationId xmlns:p14="http://schemas.microsoft.com/office/powerpoint/2010/main" val="146179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access the EPP from work, go to the IRS Source home page, scroll to the Technical Tools &amp; Administrative Sites banner and select Employee Personal Page.</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21</a:t>
            </a:fld>
            <a:endParaRPr lang="en-US"/>
          </a:p>
        </p:txBody>
      </p:sp>
    </p:spTree>
    <p:extLst>
      <p:ext uri="{BB962C8B-B14F-4D97-AF65-F5344CB8AC3E}">
        <p14:creationId xmlns:p14="http://schemas.microsoft.com/office/powerpoint/2010/main" val="134599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access from home, go to </a:t>
            </a:r>
            <a:r>
              <a:rPr lang="en-US" sz="1200" u="sng" kern="1200" dirty="0">
                <a:solidFill>
                  <a:schemeClr val="tx1"/>
                </a:solidFill>
                <a:effectLst/>
                <a:latin typeface="+mn-lt"/>
                <a:ea typeface="+mn-ea"/>
                <a:cs typeface="+mn-cs"/>
                <a:hlinkClick r:id="rId3"/>
              </a:rPr>
              <a:t>https://www.nfc.usda.gov</a:t>
            </a:r>
            <a:r>
              <a:rPr lang="en-US" sz="1200" kern="1200" dirty="0">
                <a:solidFill>
                  <a:schemeClr val="tx1"/>
                </a:solidFill>
                <a:effectLst/>
                <a:latin typeface="+mn-lt"/>
                <a:ea typeface="+mn-ea"/>
                <a:cs typeface="+mn-cs"/>
              </a:rPr>
              <a:t>. Select Applications.</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22</a:t>
            </a:fld>
            <a:endParaRPr lang="en-US"/>
          </a:p>
        </p:txBody>
      </p:sp>
    </p:spTree>
    <p:extLst>
      <p:ext uri="{BB962C8B-B14F-4D97-AF65-F5344CB8AC3E}">
        <p14:creationId xmlns:p14="http://schemas.microsoft.com/office/powerpoint/2010/main" val="2660152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drop-down menu select My EPP</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23</a:t>
            </a:fld>
            <a:endParaRPr lang="en-US"/>
          </a:p>
        </p:txBody>
      </p:sp>
    </p:spTree>
    <p:extLst>
      <p:ext uri="{BB962C8B-B14F-4D97-AF65-F5344CB8AC3E}">
        <p14:creationId xmlns:p14="http://schemas.microsoft.com/office/powerpoint/2010/main" val="404991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Login page you will select: Sign in with EPP Account</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24</a:t>
            </a:fld>
            <a:endParaRPr lang="en-US"/>
          </a:p>
        </p:txBody>
      </p:sp>
    </p:spTree>
    <p:extLst>
      <p:ext uri="{BB962C8B-B14F-4D97-AF65-F5344CB8AC3E}">
        <p14:creationId xmlns:p14="http://schemas.microsoft.com/office/powerpoint/2010/main" val="86472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gain access to the EPP, you must register.  From the Login screen, you will select the New User Sign Up link</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25</a:t>
            </a:fld>
            <a:endParaRPr lang="en-US"/>
          </a:p>
        </p:txBody>
      </p:sp>
    </p:spTree>
    <p:extLst>
      <p:ext uri="{BB962C8B-B14F-4D97-AF65-F5344CB8AC3E}">
        <p14:creationId xmlns:p14="http://schemas.microsoft.com/office/powerpoint/2010/main" val="3475061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new employee, you won’t be able to access EPP until after you receive your first salary check.  Once you have received your first check, you will follow the instructions on this page to register and gain access to the EPP.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26</a:t>
            </a:fld>
            <a:endParaRPr lang="en-US"/>
          </a:p>
        </p:txBody>
      </p:sp>
    </p:spTree>
    <p:extLst>
      <p:ext uri="{BB962C8B-B14F-4D97-AF65-F5344CB8AC3E}">
        <p14:creationId xmlns:p14="http://schemas.microsoft.com/office/powerpoint/2010/main" val="326797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transferring from another agency where EPP was used, you need to contact Payroll via the Customer Assistance Line, at 866-743-5748 options 1, then 1 again. Inform the Payroll Representative you transferred from another agency who used EPP and you need a 444 document submitted to update your account with IRS information.</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27</a:t>
            </a:fld>
            <a:endParaRPr lang="en-US"/>
          </a:p>
        </p:txBody>
      </p:sp>
    </p:spTree>
    <p:extLst>
      <p:ext uri="{BB962C8B-B14F-4D97-AF65-F5344CB8AC3E}">
        <p14:creationId xmlns:p14="http://schemas.microsoft.com/office/powerpoint/2010/main" val="288528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added layer of security, EPP has a two-step authentication process you’ll be asked to complete at each login.</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28</a:t>
            </a:fld>
            <a:endParaRPr lang="en-US"/>
          </a:p>
        </p:txBody>
      </p:sp>
    </p:spTree>
    <p:extLst>
      <p:ext uri="{BB962C8B-B14F-4D97-AF65-F5344CB8AC3E}">
        <p14:creationId xmlns:p14="http://schemas.microsoft.com/office/powerpoint/2010/main" val="344289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logged in, you will see a menu of options regarding your pay and benefits.</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29</a:t>
            </a:fld>
            <a:endParaRPr lang="en-US"/>
          </a:p>
        </p:txBody>
      </p:sp>
    </p:spTree>
    <p:extLst>
      <p:ext uri="{BB962C8B-B14F-4D97-AF65-F5344CB8AC3E}">
        <p14:creationId xmlns:p14="http://schemas.microsoft.com/office/powerpoint/2010/main" val="334632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on the IRS Source Homepage, select Employee Resources to find a listing of items pertaining to Benefits, Pay, Retirement, and much more.  Once you select Employee Resources, a drop down menu will appear.</a:t>
            </a:r>
          </a:p>
        </p:txBody>
      </p:sp>
      <p:sp>
        <p:nvSpPr>
          <p:cNvPr id="4" name="Slide Number Placeholder 3"/>
          <p:cNvSpPr>
            <a:spLocks noGrp="1"/>
          </p:cNvSpPr>
          <p:nvPr>
            <p:ph type="sldNum" sz="quarter" idx="5"/>
          </p:nvPr>
        </p:nvSpPr>
        <p:spPr/>
        <p:txBody>
          <a:bodyPr/>
          <a:lstStyle/>
          <a:p>
            <a:fld id="{B5A621C9-9A53-B447-BED6-8A1239BBCD0B}" type="slidenum">
              <a:rPr lang="en-US" smtClean="0"/>
              <a:t>3</a:t>
            </a:fld>
            <a:endParaRPr lang="en-US"/>
          </a:p>
        </p:txBody>
      </p:sp>
    </p:spTree>
    <p:extLst>
      <p:ext uri="{BB962C8B-B14F-4D97-AF65-F5344CB8AC3E}">
        <p14:creationId xmlns:p14="http://schemas.microsoft.com/office/powerpoint/2010/main" val="788049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a change, select an option from the menu.  In this example, we are using the Financial Allotment.</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30</a:t>
            </a:fld>
            <a:endParaRPr lang="en-US"/>
          </a:p>
        </p:txBody>
      </p:sp>
    </p:spTree>
    <p:extLst>
      <p:ext uri="{BB962C8B-B14F-4D97-AF65-F5344CB8AC3E}">
        <p14:creationId xmlns:p14="http://schemas.microsoft.com/office/powerpoint/2010/main" val="326501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window for the option you’ve chosen opens, select the gray “Self Service” icon in the upper right corner, then complete your change. Make sure to select submit.  You will receive a confirmation email once you submit your change.</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31</a:t>
            </a:fld>
            <a:endParaRPr lang="en-US"/>
          </a:p>
        </p:txBody>
      </p:sp>
    </p:spTree>
    <p:extLst>
      <p:ext uri="{BB962C8B-B14F-4D97-AF65-F5344CB8AC3E}">
        <p14:creationId xmlns:p14="http://schemas.microsoft.com/office/powerpoint/2010/main" val="1902910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a new employee, you will receive a lot of information in a short amount of time. You will also receive numerous Personal Identification Numbers (PIN) via email or personal mail for different systems.  Each PIN is unique to an individual system, so do not lose them. </a:t>
            </a:r>
          </a:p>
        </p:txBody>
      </p:sp>
      <p:sp>
        <p:nvSpPr>
          <p:cNvPr id="4" name="Slide Number Placeholder 3"/>
          <p:cNvSpPr>
            <a:spLocks noGrp="1"/>
          </p:cNvSpPr>
          <p:nvPr>
            <p:ph type="sldNum" sz="quarter" idx="5"/>
          </p:nvPr>
        </p:nvSpPr>
        <p:spPr/>
        <p:txBody>
          <a:bodyPr/>
          <a:lstStyle/>
          <a:p>
            <a:fld id="{B5A621C9-9A53-B447-BED6-8A1239BBCD0B}" type="slidenum">
              <a:rPr lang="en-US" smtClean="0"/>
              <a:t>32</a:t>
            </a:fld>
            <a:endParaRPr lang="en-US"/>
          </a:p>
        </p:txBody>
      </p:sp>
    </p:spTree>
    <p:extLst>
      <p:ext uri="{BB962C8B-B14F-4D97-AF65-F5344CB8AC3E}">
        <p14:creationId xmlns:p14="http://schemas.microsoft.com/office/powerpoint/2010/main" val="2445365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Seasonal Employees are employees who work six months or more during the current season or year AND are expected to work six months or more during each subsequent year.  If this is you, you can be certified for both Health insurance and Life insurance. Full-time seasonal employees receive the same government contribution for Federal Employees Health Benefits (FEHB) as full-time permanent employees. Part-time seasonal employees are covered under the Part-time Career Act and will have their FEHB premium prorated based on the number of hours in their part time tour of duty. Employees may only be certified for FEHB once per appointment. For Federal Employees Group Life Insurance (FEGLI); Basic life insurance is generally automatic if you have a career conditional appointment or convert to a career appointment, you are a permanent, part-time employee, you are in a position with Federal retirement coverage, or you are on a temporary appointment exceeding one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33</a:t>
            </a:fld>
            <a:endParaRPr lang="en-US"/>
          </a:p>
        </p:txBody>
      </p:sp>
    </p:spTree>
    <p:extLst>
      <p:ext uri="{BB962C8B-B14F-4D97-AF65-F5344CB8AC3E}">
        <p14:creationId xmlns:p14="http://schemas.microsoft.com/office/powerpoint/2010/main" val="2862222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FEHB (SF-2809), and FEGLI (SF-2817), forms should be completed and submitted through the USA Staffing system. You have up to 60 days to make an election and submit through USA Staffing. Keep in mind the sooner you submit your forms, the sooner your insurance will be effective.  If you are unable to provide your verification documents through USA Staffing, you can email them to </a:t>
            </a:r>
            <a:r>
              <a:rPr lang="en-US" sz="1200" u="sng" kern="1200" dirty="0">
                <a:solidFill>
                  <a:schemeClr val="tx1"/>
                </a:solidFill>
                <a:effectLst/>
                <a:latin typeface="+mn-lt"/>
                <a:ea typeface="+mn-ea"/>
                <a:cs typeface="+mn-cs"/>
                <a:hlinkClick r:id="rId3"/>
              </a:rPr>
              <a:t>Ogden.Benefits.Section@irs.gov</a:t>
            </a:r>
            <a:r>
              <a:rPr lang="en-US" sz="1200" kern="1200" dirty="0">
                <a:solidFill>
                  <a:schemeClr val="tx1"/>
                </a:solidFill>
                <a:effectLst/>
                <a:latin typeface="+mn-lt"/>
                <a:ea typeface="+mn-ea"/>
                <a:cs typeface="+mn-cs"/>
              </a:rPr>
              <a:t>. If email is not available to you, you can fax your documents to 855-816-9805. While you have up to 60 days so submit verification of eligible family members, please don’t wait and risk not having coverage for your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34</a:t>
            </a:fld>
            <a:endParaRPr lang="en-US"/>
          </a:p>
        </p:txBody>
      </p:sp>
    </p:spTree>
    <p:extLst>
      <p:ext uri="{BB962C8B-B14F-4D97-AF65-F5344CB8AC3E}">
        <p14:creationId xmlns:p14="http://schemas.microsoft.com/office/powerpoint/2010/main" val="3901379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two slides provide you with a list of acceptable documentation for verifying your eligible family members. If you cannot send your verification documents at the same time as your SF2809, you have up to 60 days to provide the information, but sending it in sooner than later will avoid any delays or gaps in coverage.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35</a:t>
            </a:fld>
            <a:endParaRPr lang="en-US"/>
          </a:p>
        </p:txBody>
      </p:sp>
    </p:spTree>
    <p:extLst>
      <p:ext uri="{BB962C8B-B14F-4D97-AF65-F5344CB8AC3E}">
        <p14:creationId xmlns:p14="http://schemas.microsoft.com/office/powerpoint/2010/main" val="1147390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FEHB provides the following:</a:t>
            </a:r>
          </a:p>
          <a:p>
            <a:pPr marL="171450" indent="-171450">
              <a:buFont typeface="Arial" panose="020B0604020202020204" pitchFamily="34" charset="0"/>
              <a:buChar char="•"/>
            </a:pPr>
            <a:r>
              <a:rPr lang="en-US" dirty="0"/>
              <a:t>guaranteed coverage</a:t>
            </a:r>
          </a:p>
          <a:p>
            <a:pPr marL="171450" indent="-171450">
              <a:buFont typeface="Arial" panose="020B0604020202020204" pitchFamily="34" charset="0"/>
              <a:buChar char="•"/>
            </a:pPr>
            <a:r>
              <a:rPr lang="en-US" dirty="0"/>
              <a:t> no medical exam required</a:t>
            </a:r>
          </a:p>
          <a:p>
            <a:pPr marL="171450" indent="-171450">
              <a:buFont typeface="Arial" panose="020B0604020202020204" pitchFamily="34" charset="0"/>
              <a:buChar char="•"/>
            </a:pPr>
            <a:r>
              <a:rPr lang="en-US" dirty="0"/>
              <a:t>no restrictions for preexisting conditions</a:t>
            </a:r>
          </a:p>
          <a:p>
            <a:pPr marL="171450" indent="-171450">
              <a:buFont typeface="Arial" panose="020B0604020202020204" pitchFamily="34" charset="0"/>
              <a:buChar char="•"/>
            </a:pPr>
            <a:r>
              <a:rPr lang="en-US" dirty="0"/>
              <a:t>75% of the premium is paid by the government on average</a:t>
            </a:r>
          </a:p>
          <a:p>
            <a:pPr marL="171450" indent="-171450">
              <a:buFont typeface="Arial" panose="020B0604020202020204" pitchFamily="34" charset="0"/>
              <a:buChar char="•"/>
            </a:pPr>
            <a:r>
              <a:rPr lang="en-US" dirty="0"/>
              <a:t>you can pay premiums with pre-tax dollars</a:t>
            </a:r>
          </a:p>
          <a:p>
            <a:pPr marL="171450" indent="-171450">
              <a:buFont typeface="Arial" panose="020B0604020202020204" pitchFamily="34" charset="0"/>
              <a:buChar char="•"/>
            </a:pPr>
            <a:r>
              <a:rPr lang="en-US" dirty="0"/>
              <a:t>you can carry the coverage into retirement.  There are stipulations on carrying into retirement, so make sure to listen for that information or contact your retirement specialist if this is of interest to you.</a:t>
            </a:r>
          </a:p>
        </p:txBody>
      </p:sp>
      <p:sp>
        <p:nvSpPr>
          <p:cNvPr id="4" name="Slide Number Placeholder 3"/>
          <p:cNvSpPr>
            <a:spLocks noGrp="1"/>
          </p:cNvSpPr>
          <p:nvPr>
            <p:ph type="sldNum" sz="quarter" idx="5"/>
          </p:nvPr>
        </p:nvSpPr>
        <p:spPr/>
        <p:txBody>
          <a:bodyPr/>
          <a:lstStyle/>
          <a:p>
            <a:fld id="{B5A621C9-9A53-B447-BED6-8A1239BBCD0B}" type="slidenum">
              <a:rPr lang="en-US" smtClean="0"/>
              <a:t>37</a:t>
            </a:fld>
            <a:endParaRPr lang="en-US"/>
          </a:p>
        </p:txBody>
      </p:sp>
    </p:spTree>
    <p:extLst>
      <p:ext uri="{BB962C8B-B14F-4D97-AF65-F5344CB8AC3E}">
        <p14:creationId xmlns:p14="http://schemas.microsoft.com/office/powerpoint/2010/main" val="2490001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health insurance enrollment must be received by Payroll within 60 days of your Enter on Duty date (EOD).  Your coverage will begin the pay period after receipt of the form, if it doesn’t contain errors. It can take 30-60 days from the effective date of your enrollment to receive your policy number and insurance cards.  After you enroll, you can only change your health insurance during Open Season, which runs from the second week in November through second week in December, or with a Qualifying Life Event (QLE).  Qualifying life events include birth, death, marriage, divorce, loss of coverage or gaining other coverage, etc. Make sure to the plan name. This is the carrier you are choosing, for example, Aetna, Blue Cross Blue Shield, GEHA etc. The enrollment code, which is the 3-digit code of the plan of the carrier you choose. It may be three numbers or a mix of letters and numbers. You will find the enrollment code on OPM.gov next to the plan you choose. You can visit OPM.gov to research information regarding all the carriers and plans offered. You can compare plans using the Plan Comparison Tool found by hovering over the insurance tab and selecting the plan comparison tool. The tool allows you to compare up to three plans at a time.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38</a:t>
            </a:fld>
            <a:endParaRPr lang="en-US"/>
          </a:p>
        </p:txBody>
      </p:sp>
    </p:spTree>
    <p:extLst>
      <p:ext uri="{BB962C8B-B14F-4D97-AF65-F5344CB8AC3E}">
        <p14:creationId xmlns:p14="http://schemas.microsoft.com/office/powerpoint/2010/main" val="79039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Furlough, Non-Pay, or Leave Without Pay (LWOP) can impact your health insurance, as it can cause you to owe a debt to the Agency. </a:t>
            </a:r>
            <a:r>
              <a:rPr lang="en-US" sz="1200" kern="1200" dirty="0">
                <a:solidFill>
                  <a:schemeClr val="tx1"/>
                </a:solidFill>
                <a:effectLst/>
                <a:latin typeface="+mn-lt"/>
                <a:ea typeface="+mn-ea"/>
                <a:cs typeface="+mn-cs"/>
              </a:rPr>
              <a:t>When you go into non-pay status or insufficient pay you will receive an election letter for your FEHB coverage. This election letter asks you to choose whether to continue your health insurance coverage or to terminate, while in non-pay or insufficient pay status.  If you choose to continue your coverage, you will remain covered, and the agency will pay your premiums while you are in the non-pay status, incurring a debt to the Agency. Once you return to pay status the premiums paid by the agency will be garnished from your pay until the debt is paid in full. If you choose to terminate coverage during non-pay, you will have an opportunity to re-enroll when you return to duty.  If you are in a Non-Pay status for more that 365 days, your insurance will be terminated.  The 365 days do not have to be continuous and may be broken into several periods of non-pay or furlough status. If your coverage has been terminated, you can re-enroll within 60 days after returning to duty. You must be in pay status for at least part of each pay period, for four consecutive months, or 9 pay periods, otherwise your insurance will be terminated with the next period of non-pay status. If you are in pay status for at least four consecutive months, the clock restarts the 365 days of permissible continuation of coverage.</a:t>
            </a:r>
            <a:r>
              <a:rPr lang="en-US" dirty="0"/>
              <a:t> It is important you read and respond to ANYTHING you receive from IRS.  If it is something you do not understand, call Payroll through the Customer Assistance Line for assistance.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39</a:t>
            </a:fld>
            <a:endParaRPr lang="en-US"/>
          </a:p>
        </p:txBody>
      </p:sp>
    </p:spTree>
    <p:extLst>
      <p:ext uri="{BB962C8B-B14F-4D97-AF65-F5344CB8AC3E}">
        <p14:creationId xmlns:p14="http://schemas.microsoft.com/office/powerpoint/2010/main" val="1498530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additional benefits offered to you, as an IRS employee; however, these are not benefits Payroll  assists with.  These are separate from you FEHB coverage and you need to contact the providers, individually, for assistance.  The additional benefits available are Federal Employees Dental and Vision Program (FEDVIP), and Flexible Spending Account (FSA).  You have 60 days from your Enter on Duty (EOD) to enroll in any of these benefits.  You can find more information regarding their programs on their websites or by going to the Office of Personnel Management website.</a:t>
            </a:r>
          </a:p>
        </p:txBody>
      </p:sp>
      <p:sp>
        <p:nvSpPr>
          <p:cNvPr id="4" name="Slide Number Placeholder 3"/>
          <p:cNvSpPr>
            <a:spLocks noGrp="1"/>
          </p:cNvSpPr>
          <p:nvPr>
            <p:ph type="sldNum" sz="quarter" idx="5"/>
          </p:nvPr>
        </p:nvSpPr>
        <p:spPr/>
        <p:txBody>
          <a:bodyPr/>
          <a:lstStyle/>
          <a:p>
            <a:fld id="{B5A621C9-9A53-B447-BED6-8A1239BBCD0B}" type="slidenum">
              <a:rPr lang="en-US" smtClean="0"/>
              <a:t>40</a:t>
            </a:fld>
            <a:endParaRPr lang="en-US"/>
          </a:p>
        </p:txBody>
      </p:sp>
    </p:spTree>
    <p:extLst>
      <p:ext uri="{BB962C8B-B14F-4D97-AF65-F5344CB8AC3E}">
        <p14:creationId xmlns:p14="http://schemas.microsoft.com/office/powerpoint/2010/main" val="217342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One of the most important, if not the most important benefits as an IRS is our pay.  From the left side menu, select Pay, and another screen will appear.</a:t>
            </a:r>
          </a:p>
        </p:txBody>
      </p:sp>
      <p:sp>
        <p:nvSpPr>
          <p:cNvPr id="4" name="Slide Number Placeholder 3"/>
          <p:cNvSpPr>
            <a:spLocks noGrp="1"/>
          </p:cNvSpPr>
          <p:nvPr>
            <p:ph type="sldNum" sz="quarter" idx="5"/>
          </p:nvPr>
        </p:nvSpPr>
        <p:spPr/>
        <p:txBody>
          <a:bodyPr/>
          <a:lstStyle/>
          <a:p>
            <a:fld id="{B5A621C9-9A53-B447-BED6-8A1239BBCD0B}" type="slidenum">
              <a:rPr lang="en-US" smtClean="0"/>
              <a:t>4</a:t>
            </a:fld>
            <a:endParaRPr lang="en-US"/>
          </a:p>
        </p:txBody>
      </p:sp>
    </p:spTree>
    <p:extLst>
      <p:ext uri="{BB962C8B-B14F-4D97-AF65-F5344CB8AC3E}">
        <p14:creationId xmlns:p14="http://schemas.microsoft.com/office/powerpoint/2010/main" val="2816339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rgbClr val="002060"/>
                </a:solidFill>
                <a:cs typeface="Arial" pitchFamily="34" charset="0"/>
              </a:rPr>
              <a:t>The Federal Employees Dental and Vision Program (FEDVIP)</a:t>
            </a:r>
            <a:r>
              <a:rPr lang="en-US" sz="1200" kern="1200" dirty="0">
                <a:solidFill>
                  <a:schemeClr val="tx1"/>
                </a:solidFill>
                <a:effectLst/>
                <a:latin typeface="+mn-lt"/>
                <a:ea typeface="+mn-ea"/>
                <a:cs typeface="+mn-cs"/>
              </a:rPr>
              <a:t> is supplemental to your FEHB plan and require additional premiums. The enrollment for vision and dental is done online at </a:t>
            </a:r>
            <a:r>
              <a:rPr lang="en-US" sz="1200" u="sng" kern="1200" dirty="0">
                <a:solidFill>
                  <a:schemeClr val="tx1"/>
                </a:solidFill>
                <a:effectLst/>
                <a:latin typeface="+mn-lt"/>
                <a:ea typeface="+mn-ea"/>
                <a:cs typeface="+mn-cs"/>
                <a:hlinkClick r:id="rId3"/>
              </a:rPr>
              <a:t>www.Benefeds.com</a:t>
            </a:r>
            <a:r>
              <a:rPr lang="en-US" sz="1200" kern="1200" dirty="0">
                <a:solidFill>
                  <a:schemeClr val="tx1"/>
                </a:solidFill>
                <a:effectLst/>
                <a:latin typeface="+mn-lt"/>
                <a:ea typeface="+mn-ea"/>
                <a:cs typeface="+mn-cs"/>
              </a:rPr>
              <a:t>. There are enrollment limitations for seasonal employees working less than 6 months.  Remember, this benefit requires you to correspond or speak with a </a:t>
            </a:r>
            <a:r>
              <a:rPr lang="en-US" sz="1200" kern="1200" dirty="0" err="1">
                <a:solidFill>
                  <a:schemeClr val="tx1"/>
                </a:solidFill>
                <a:effectLst/>
                <a:latin typeface="+mn-lt"/>
                <a:ea typeface="+mn-ea"/>
                <a:cs typeface="+mn-cs"/>
              </a:rPr>
              <a:t>Benefeds</a:t>
            </a:r>
            <a:r>
              <a:rPr lang="en-US" sz="1200" kern="1200" dirty="0">
                <a:solidFill>
                  <a:schemeClr val="tx1"/>
                </a:solidFill>
                <a:effectLst/>
                <a:latin typeface="+mn-lt"/>
                <a:ea typeface="+mn-ea"/>
                <a:cs typeface="+mn-cs"/>
              </a:rPr>
              <a:t> representative for more information.</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41</a:t>
            </a:fld>
            <a:endParaRPr lang="en-US"/>
          </a:p>
        </p:txBody>
      </p:sp>
    </p:spTree>
    <p:extLst>
      <p:ext uri="{BB962C8B-B14F-4D97-AF65-F5344CB8AC3E}">
        <p14:creationId xmlns:p14="http://schemas.microsoft.com/office/powerpoint/2010/main" val="4020519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Employees Group Life Insurance – FEGLI offers: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guaranteed Basic coverage unless you send in the Form 2817 to waive your coverage or choose additional coverage.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 medical exam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term insurance plan, meaning there is no cash value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There are four basic parts to FEGLI coverage: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Basic Life Insurance; the coverage is equal to your annual pay rounded to the next higher thousand PLUS $2000, called you Basic Insurance Amount (BIA).  Example: if your annual salary is $45,200, your BIA would be $48,000.  Basic Life insurance costs is $.15 per $1,000 BIA coverage.  Your BIA increases as your annual pay increases.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Option A; $10,000 additional coverage</a:t>
            </a:r>
          </a:p>
        </p:txBody>
      </p:sp>
      <p:sp>
        <p:nvSpPr>
          <p:cNvPr id="4" name="Slide Number Placeholder 3"/>
          <p:cNvSpPr>
            <a:spLocks noGrp="1"/>
          </p:cNvSpPr>
          <p:nvPr>
            <p:ph type="sldNum" sz="quarter" idx="5"/>
          </p:nvPr>
        </p:nvSpPr>
        <p:spPr/>
        <p:txBody>
          <a:bodyPr/>
          <a:lstStyle/>
          <a:p>
            <a:fld id="{B5A621C9-9A53-B447-BED6-8A1239BBCD0B}" type="slidenum">
              <a:rPr lang="en-US" smtClean="0"/>
              <a:t>42</a:t>
            </a:fld>
            <a:endParaRPr lang="en-US"/>
          </a:p>
        </p:txBody>
      </p:sp>
    </p:spTree>
    <p:extLst>
      <p:ext uri="{BB962C8B-B14F-4D97-AF65-F5344CB8AC3E}">
        <p14:creationId xmlns:p14="http://schemas.microsoft.com/office/powerpoint/2010/main" val="3641016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 B: coverage with the option to elect up to 5 times your BIA. Premiums are also age based.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Option C: Family coverage; covers your spouse and dependents under the age of 22.</a:t>
            </a:r>
          </a:p>
          <a:p>
            <a:pPr marL="0" indent="0">
              <a:buFont typeface="Arial" panose="020B0604020202020204" pitchFamily="34" charset="0"/>
              <a:buNone/>
            </a:pPr>
            <a:r>
              <a:rPr lang="en-US" sz="1200" kern="1200" dirty="0">
                <a:solidFill>
                  <a:schemeClr val="tx1"/>
                </a:solidFill>
                <a:effectLst/>
                <a:latin typeface="+mn-lt"/>
                <a:ea typeface="+mn-ea"/>
                <a:cs typeface="+mn-cs"/>
              </a:rPr>
              <a:t>Because Options A, B and C are age based; you need to use the calculator on OPM.gov to determine your cost.</a:t>
            </a:r>
          </a:p>
          <a:p>
            <a:pPr marL="0" indent="0">
              <a:buFont typeface="Arial" panose="020B0604020202020204" pitchFamily="34" charset="0"/>
              <a:buNone/>
            </a:pPr>
            <a:r>
              <a:rPr lang="en-US" sz="1200" kern="1200" dirty="0">
                <a:solidFill>
                  <a:schemeClr val="tx1"/>
                </a:solidFill>
                <a:effectLst/>
                <a:latin typeface="+mn-lt"/>
                <a:ea typeface="+mn-ea"/>
                <a:cs typeface="+mn-cs"/>
              </a:rPr>
              <a:t>You can decrease your coverage at any time, but to increasing coverage requires a Qualifying Life Event (QLE) or a rare open sea; our last open season was 2016.  OPM determines when the open season occurs.</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43</a:t>
            </a:fld>
            <a:endParaRPr lang="en-US"/>
          </a:p>
        </p:txBody>
      </p:sp>
    </p:spTree>
    <p:extLst>
      <p:ext uri="{BB962C8B-B14F-4D97-AF65-F5344CB8AC3E}">
        <p14:creationId xmlns:p14="http://schemas.microsoft.com/office/powerpoint/2010/main" val="116413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certification, you will be enrolled in Basic Life insurance without a form. If you are electing additional coverage or waiving all coverage, however, you must complete that election through USA Staffing. This form will be filed in your Official Personnel Folder (EPF). This form also must be received within the 60 days of your EOD.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44</a:t>
            </a:fld>
            <a:endParaRPr lang="en-US"/>
          </a:p>
        </p:txBody>
      </p:sp>
    </p:spTree>
    <p:extLst>
      <p:ext uri="{BB962C8B-B14F-4D97-AF65-F5344CB8AC3E}">
        <p14:creationId xmlns:p14="http://schemas.microsoft.com/office/powerpoint/2010/main" val="2666010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Unlike health insurance, your life insurance premiums are paid on your behalf ,while you are in non-pay or furlough status for up to 12 months with no debt accrued.  After 12 months of non-pay, however; your coverage will be terminated. The same coverage will automatically reinstate when you return to pay and duty status.  </a:t>
            </a:r>
          </a:p>
        </p:txBody>
      </p:sp>
      <p:sp>
        <p:nvSpPr>
          <p:cNvPr id="4" name="Slide Number Placeholder 3"/>
          <p:cNvSpPr>
            <a:spLocks noGrp="1"/>
          </p:cNvSpPr>
          <p:nvPr>
            <p:ph type="sldNum" sz="quarter" idx="5"/>
          </p:nvPr>
        </p:nvSpPr>
        <p:spPr/>
        <p:txBody>
          <a:bodyPr/>
          <a:lstStyle/>
          <a:p>
            <a:fld id="{B5A621C9-9A53-B447-BED6-8A1239BBCD0B}" type="slidenum">
              <a:rPr lang="en-US" smtClean="0"/>
              <a:t>45</a:t>
            </a:fld>
            <a:endParaRPr lang="en-US"/>
          </a:p>
        </p:txBody>
      </p:sp>
    </p:spTree>
    <p:extLst>
      <p:ext uri="{BB962C8B-B14F-4D97-AF65-F5344CB8AC3E}">
        <p14:creationId xmlns:p14="http://schemas.microsoft.com/office/powerpoint/2010/main" val="1224960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SAMBA Employee Benevolent Fund provides an immediate death benefit to your designated beneficiary(</a:t>
            </a:r>
            <a:r>
              <a:rPr lang="en-US" dirty="0" err="1"/>
              <a:t>ies</a:t>
            </a:r>
            <a:r>
              <a:rPr lang="en-US" dirty="0"/>
              <a:t>) upon your death and is usually paid within 24 hours.  The cost of coverage is $39 per year for $17,500 and $78 per year for $35,000.  Eligibility requirements are: you must be a permanent full or part time employee, enroll within 60 days of your EOD, and be currently active at the time of enrollment. Taking leave or being on leave at the time of enrollment makes you ineligible to enroll.  For additional information,  you can visit the IRS Source, the SAMBA FAQ’s, or call the SAMBA Employee Benevolent Fund Resource Center at 800-638-6589.  Do not contact Customer Assistance Line at Employee Resource Center regarding this program.  Please note, the IRS does not endorse this corporation or its products.  Make sure to research this in its entirety before enrolling.</a:t>
            </a:r>
          </a:p>
        </p:txBody>
      </p:sp>
      <p:sp>
        <p:nvSpPr>
          <p:cNvPr id="4" name="Slide Number Placeholder 3"/>
          <p:cNvSpPr>
            <a:spLocks noGrp="1"/>
          </p:cNvSpPr>
          <p:nvPr>
            <p:ph type="sldNum" sz="quarter" idx="5"/>
          </p:nvPr>
        </p:nvSpPr>
        <p:spPr/>
        <p:txBody>
          <a:bodyPr/>
          <a:lstStyle/>
          <a:p>
            <a:fld id="{B5A621C9-9A53-B447-BED6-8A1239BBCD0B}" type="slidenum">
              <a:rPr lang="en-US" smtClean="0"/>
              <a:t>46</a:t>
            </a:fld>
            <a:endParaRPr lang="en-US"/>
          </a:p>
        </p:txBody>
      </p:sp>
    </p:spTree>
    <p:extLst>
      <p:ext uri="{BB962C8B-B14F-4D97-AF65-F5344CB8AC3E}">
        <p14:creationId xmlns:p14="http://schemas.microsoft.com/office/powerpoint/2010/main" val="3597786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77190" lvl="3" indent="0">
              <a:lnSpc>
                <a:spcPct val="100000"/>
              </a:lnSpc>
              <a:spcBef>
                <a:spcPts val="0"/>
              </a:spcBef>
              <a:buClrTx/>
              <a:buNone/>
              <a:defRPr/>
            </a:pPr>
            <a:r>
              <a:rPr lang="en-US" dirty="0"/>
              <a:t>It is very important to designate beneficiaries for your benefits.  There are 4 different beneficiary forms.  Three of the forms go to the same address and must be mailed because they require “live” or “wet” signatures.  These forms are SF-2823 for FEGLI, SF-1152 for unpaid compensation, and SF-3102 for your FERS Retirement.  Please mail these forms to:</a:t>
            </a:r>
          </a:p>
          <a:p>
            <a:pPr marL="377190" lvl="3" indent="0">
              <a:lnSpc>
                <a:spcPct val="100000"/>
              </a:lnSpc>
              <a:spcBef>
                <a:spcPts val="0"/>
              </a:spcBef>
              <a:buClrTx/>
              <a:buNone/>
              <a:defRPr/>
            </a:pPr>
            <a:r>
              <a:rPr lang="en-US" altLang="en-US" sz="1500" b="0" dirty="0">
                <a:solidFill>
                  <a:srgbClr val="000000"/>
                </a:solidFill>
                <a:latin typeface="Arial" panose="020B0604020202020204" pitchFamily="34" charset="0"/>
                <a:cs typeface="Arial" panose="020B0604020202020204" pitchFamily="34" charset="0"/>
              </a:rPr>
              <a:t>IRS - Data Integrity &amp; Personnel Records Section</a:t>
            </a:r>
          </a:p>
          <a:p>
            <a:pPr marL="377190" lvl="3" indent="0">
              <a:lnSpc>
                <a:spcPct val="100000"/>
              </a:lnSpc>
              <a:spcBef>
                <a:spcPts val="0"/>
              </a:spcBef>
              <a:buClrTx/>
              <a:buNone/>
              <a:defRPr/>
            </a:pPr>
            <a:r>
              <a:rPr lang="en-US" altLang="en-US" sz="1500" b="0" dirty="0">
                <a:solidFill>
                  <a:srgbClr val="000000"/>
                </a:solidFill>
                <a:latin typeface="Arial" panose="020B0604020202020204" pitchFamily="34" charset="0"/>
                <a:cs typeface="Arial" panose="020B0604020202020204" pitchFamily="34" charset="0"/>
              </a:rPr>
              <a:t>440 Space Center Drive – 1508 CAVE</a:t>
            </a:r>
          </a:p>
          <a:p>
            <a:pPr marL="377190" lvl="3" indent="0">
              <a:lnSpc>
                <a:spcPct val="100000"/>
              </a:lnSpc>
              <a:spcBef>
                <a:spcPts val="0"/>
              </a:spcBef>
              <a:buClrTx/>
              <a:buNone/>
              <a:defRPr/>
            </a:pPr>
            <a:r>
              <a:rPr lang="en-US" altLang="en-US" sz="1500" b="0" dirty="0">
                <a:solidFill>
                  <a:srgbClr val="000000"/>
                </a:solidFill>
                <a:latin typeface="Arial" panose="020B0604020202020204" pitchFamily="34" charset="0"/>
                <a:cs typeface="Arial" panose="020B0604020202020204" pitchFamily="34" charset="0"/>
              </a:rPr>
              <a:t>Lee’s Summit, MO 64064</a:t>
            </a:r>
          </a:p>
          <a:p>
            <a:r>
              <a:rPr lang="en-US" dirty="0"/>
              <a:t>The TSP-3 form is for your Thrift Savings Plan account and can be faxed or mailed once you receive your TSP account number.  The fax number and mailing address are located on the TSP-3 form.  This is the only beneficiary form that can be faxed.  You may or may not be contributing to the TSP; however, Agency contributions still apply, so a beneficiary form is necessary.  All beneficiary forms require 2 witnesses; who can be anyone not listed as a beneficiary.</a:t>
            </a:r>
          </a:p>
        </p:txBody>
      </p:sp>
      <p:sp>
        <p:nvSpPr>
          <p:cNvPr id="4" name="Slide Number Placeholder 3"/>
          <p:cNvSpPr>
            <a:spLocks noGrp="1"/>
          </p:cNvSpPr>
          <p:nvPr>
            <p:ph type="sldNum" sz="quarter" idx="5"/>
          </p:nvPr>
        </p:nvSpPr>
        <p:spPr/>
        <p:txBody>
          <a:bodyPr/>
          <a:lstStyle/>
          <a:p>
            <a:fld id="{B5A621C9-9A53-B447-BED6-8A1239BBCD0B}" type="slidenum">
              <a:rPr lang="en-US" smtClean="0"/>
              <a:t>47</a:t>
            </a:fld>
            <a:endParaRPr lang="en-US"/>
          </a:p>
        </p:txBody>
      </p:sp>
    </p:spTree>
    <p:extLst>
      <p:ext uri="{BB962C8B-B14F-4D97-AF65-F5344CB8AC3E}">
        <p14:creationId xmlns:p14="http://schemas.microsoft.com/office/powerpoint/2010/main" val="1102336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Thrift Savings Plan is the government’s 401K plan.  You do not have to contribute if you do not want to; however, it is highly encouraged.  As a newly hired employee you are automatically enrolled at a rate of 5% per paycheck and must submit a TSP-1 to increase, decrease or cancel these contributions from your payroll.  You can email or fax the TSP-1 to the Philadelphia Payroll Office at fax 855-207-0459 or email hco.ppsp.phi.payroll@irs.gov.  The office ID is Treasury, Internal Revenue Service.  The agency automatically contributes 1% to your account regardless; this is not deducted from your pay and is always in traditional 401K.  Your contributions can be a percentage or fixed dollar amount per pay period. Your contributions can be made to the Traditional, pre-tax 401K, or to the Roth, after tax, 401K, or a combination.  The deferral limit currently is $19,500.  You can increase, decrease, start or stop TSP at any time.</a:t>
            </a:r>
          </a:p>
        </p:txBody>
      </p:sp>
      <p:sp>
        <p:nvSpPr>
          <p:cNvPr id="4" name="Slide Number Placeholder 3"/>
          <p:cNvSpPr>
            <a:spLocks noGrp="1"/>
          </p:cNvSpPr>
          <p:nvPr>
            <p:ph type="sldNum" sz="quarter" idx="5"/>
          </p:nvPr>
        </p:nvSpPr>
        <p:spPr/>
        <p:txBody>
          <a:bodyPr/>
          <a:lstStyle/>
          <a:p>
            <a:fld id="{B5A621C9-9A53-B447-BED6-8A1239BBCD0B}" type="slidenum">
              <a:rPr lang="en-US" smtClean="0"/>
              <a:t>48</a:t>
            </a:fld>
            <a:endParaRPr lang="en-US"/>
          </a:p>
        </p:txBody>
      </p:sp>
    </p:spTree>
    <p:extLst>
      <p:ext uri="{BB962C8B-B14F-4D97-AF65-F5344CB8AC3E}">
        <p14:creationId xmlns:p14="http://schemas.microsoft.com/office/powerpoint/2010/main" val="3378232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Agency matches your TSP contributions up to 5%.  The first 3% is matched dollar for dollar, the next 2% is matched at fifty cents on the dollar.  Matching contributions are not deducted from your pay and are contributed to the TSP Traditional 401K.  You can access your account balance, statements, contribution allocations, and interfund transfers through the TSP website.  You will receive your TSP account number and Personal Identifying Number (PIN) at your home mailing address in the next few weeks.  You can visit the TSP website for more information.</a:t>
            </a:r>
          </a:p>
        </p:txBody>
      </p:sp>
      <p:sp>
        <p:nvSpPr>
          <p:cNvPr id="4" name="Slide Number Placeholder 3"/>
          <p:cNvSpPr>
            <a:spLocks noGrp="1"/>
          </p:cNvSpPr>
          <p:nvPr>
            <p:ph type="sldNum" sz="quarter" idx="5"/>
          </p:nvPr>
        </p:nvSpPr>
        <p:spPr/>
        <p:txBody>
          <a:bodyPr/>
          <a:lstStyle/>
          <a:p>
            <a:fld id="{B5A621C9-9A53-B447-BED6-8A1239BBCD0B}" type="slidenum">
              <a:rPr lang="en-US" smtClean="0"/>
              <a:t>49</a:t>
            </a:fld>
            <a:endParaRPr lang="en-US"/>
          </a:p>
        </p:txBody>
      </p:sp>
    </p:spTree>
    <p:extLst>
      <p:ext uri="{BB962C8B-B14F-4D97-AF65-F5344CB8AC3E}">
        <p14:creationId xmlns:p14="http://schemas.microsoft.com/office/powerpoint/2010/main" val="411354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an example of how contributing 5%, 3% or nothing to TSP over time can affect your balance and maybe your ability to financially afford to retire.  It may seem insignificant now, but you may wish you had contributed more when you first started your career. TSP is the third leg of your retirement income.</a:t>
            </a:r>
          </a:p>
        </p:txBody>
      </p:sp>
      <p:sp>
        <p:nvSpPr>
          <p:cNvPr id="4" name="Slide Number Placeholder 3"/>
          <p:cNvSpPr>
            <a:spLocks noGrp="1"/>
          </p:cNvSpPr>
          <p:nvPr>
            <p:ph type="sldNum" sz="quarter" idx="5"/>
          </p:nvPr>
        </p:nvSpPr>
        <p:spPr/>
        <p:txBody>
          <a:bodyPr/>
          <a:lstStyle/>
          <a:p>
            <a:fld id="{B5A621C9-9A53-B447-BED6-8A1239BBCD0B}" type="slidenum">
              <a:rPr lang="en-US" smtClean="0"/>
              <a:t>50</a:t>
            </a:fld>
            <a:endParaRPr lang="en-US"/>
          </a:p>
        </p:txBody>
      </p:sp>
    </p:spTree>
    <p:extLst>
      <p:ext uri="{BB962C8B-B14F-4D97-AF65-F5344CB8AC3E}">
        <p14:creationId xmlns:p14="http://schemas.microsoft.com/office/powerpoint/2010/main" val="60214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 the Pay tab, there are additional topics like:  Combined Federal Campaign (CFC). This campaign is held once a year and your area will have numerous announcements about it throughout the campaign.  You also will see options for the Employee Suggestion Program, Furlough/Non-pay Status, Tax Withholding, just to name a few.  Performance Awards are based on your annual performance and manager approval.  Furlough/Non-Pay Status can be discussed more with your manager.  Employee Debt can be as a result of non-pay status, salary overpayments, and other reasons.  </a:t>
            </a:r>
          </a:p>
        </p:txBody>
      </p:sp>
      <p:sp>
        <p:nvSpPr>
          <p:cNvPr id="4" name="Slide Number Placeholder 3"/>
          <p:cNvSpPr>
            <a:spLocks noGrp="1"/>
          </p:cNvSpPr>
          <p:nvPr>
            <p:ph type="sldNum" sz="quarter" idx="5"/>
          </p:nvPr>
        </p:nvSpPr>
        <p:spPr/>
        <p:txBody>
          <a:bodyPr/>
          <a:lstStyle/>
          <a:p>
            <a:fld id="{B5A621C9-9A53-B447-BED6-8A1239BBCD0B}" type="slidenum">
              <a:rPr lang="en-US" smtClean="0"/>
              <a:t>5</a:t>
            </a:fld>
            <a:endParaRPr lang="en-US"/>
          </a:p>
        </p:txBody>
      </p:sp>
    </p:spTree>
    <p:extLst>
      <p:ext uri="{BB962C8B-B14F-4D97-AF65-F5344CB8AC3E}">
        <p14:creationId xmlns:p14="http://schemas.microsoft.com/office/powerpoint/2010/main" val="615517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Federal Employee’s Retirement System (FERS) is mandatory for full and part time employees hired after 1983.  FERS is administered by the Office of Personnel Management (OPM).  New employees, without prior federal civilian service hired after 1/1/2014 are covered by FERS-FRAE.  The contribution rate for FERS-FRAE employees is 4.4% per pay period and is mandatory, meaning you can not elect to stop it.  There are other retirement coverages, related to FERS, with different suffixes and different deduction amounts based on when employees were hired.  The Agency also contributes to your retirement each pay period.  FERS is the first leg of your retirement income, once you retire. You can find more information regarding retirement on the OPM website.</a:t>
            </a:r>
          </a:p>
        </p:txBody>
      </p:sp>
      <p:sp>
        <p:nvSpPr>
          <p:cNvPr id="4" name="Slide Number Placeholder 3"/>
          <p:cNvSpPr>
            <a:spLocks noGrp="1"/>
          </p:cNvSpPr>
          <p:nvPr>
            <p:ph type="sldNum" sz="quarter" idx="5"/>
          </p:nvPr>
        </p:nvSpPr>
        <p:spPr/>
        <p:txBody>
          <a:bodyPr/>
          <a:lstStyle/>
          <a:p>
            <a:fld id="{B5A621C9-9A53-B447-BED6-8A1239BBCD0B}" type="slidenum">
              <a:rPr lang="en-US" smtClean="0"/>
              <a:t>51</a:t>
            </a:fld>
            <a:endParaRPr lang="en-US"/>
          </a:p>
        </p:txBody>
      </p:sp>
    </p:spTree>
    <p:extLst>
      <p:ext uri="{BB962C8B-B14F-4D97-AF65-F5344CB8AC3E}">
        <p14:creationId xmlns:p14="http://schemas.microsoft.com/office/powerpoint/2010/main" val="495679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Government Retirement &amp; Benefits (GRB) Platform gives you access to information regarding your benefits, including retirement, FEHB, TSP, Social Security, etc. in one place.  You can access the GRB Platform 24/7 from home or work, but you must access it from work the first time using your IRS email.  As with other systems, you may need to wait a pay period to register for this system.  </a:t>
            </a:r>
          </a:p>
        </p:txBody>
      </p:sp>
      <p:sp>
        <p:nvSpPr>
          <p:cNvPr id="4" name="Slide Number Placeholder 3"/>
          <p:cNvSpPr>
            <a:spLocks noGrp="1"/>
          </p:cNvSpPr>
          <p:nvPr>
            <p:ph type="sldNum" sz="quarter" idx="5"/>
          </p:nvPr>
        </p:nvSpPr>
        <p:spPr/>
        <p:txBody>
          <a:bodyPr/>
          <a:lstStyle/>
          <a:p>
            <a:fld id="{B5A621C9-9A53-B447-BED6-8A1239BBCD0B}" type="slidenum">
              <a:rPr lang="en-US" smtClean="0"/>
              <a:t>52</a:t>
            </a:fld>
            <a:endParaRPr lang="en-US"/>
          </a:p>
        </p:txBody>
      </p:sp>
    </p:spTree>
    <p:extLst>
      <p:ext uri="{BB962C8B-B14F-4D97-AF65-F5344CB8AC3E}">
        <p14:creationId xmlns:p14="http://schemas.microsoft.com/office/powerpoint/2010/main" val="2195245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From an IRS computer, you can access the GRB Platform through IRS Source, under the Employee Resources tab.</a:t>
            </a:r>
          </a:p>
        </p:txBody>
      </p:sp>
      <p:sp>
        <p:nvSpPr>
          <p:cNvPr id="4" name="Slide Number Placeholder 3"/>
          <p:cNvSpPr>
            <a:spLocks noGrp="1"/>
          </p:cNvSpPr>
          <p:nvPr>
            <p:ph type="sldNum" sz="quarter" idx="5"/>
          </p:nvPr>
        </p:nvSpPr>
        <p:spPr/>
        <p:txBody>
          <a:bodyPr/>
          <a:lstStyle/>
          <a:p>
            <a:fld id="{B5A621C9-9A53-B447-BED6-8A1239BBCD0B}" type="slidenum">
              <a:rPr lang="en-US" smtClean="0"/>
              <a:t>53</a:t>
            </a:fld>
            <a:endParaRPr lang="en-US"/>
          </a:p>
        </p:txBody>
      </p:sp>
    </p:spTree>
    <p:extLst>
      <p:ext uri="{BB962C8B-B14F-4D97-AF65-F5344CB8AC3E}">
        <p14:creationId xmlns:p14="http://schemas.microsoft.com/office/powerpoint/2010/main" val="1883456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Select Retirement on the left.</a:t>
            </a:r>
          </a:p>
        </p:txBody>
      </p:sp>
      <p:sp>
        <p:nvSpPr>
          <p:cNvPr id="4" name="Slide Number Placeholder 3"/>
          <p:cNvSpPr>
            <a:spLocks noGrp="1"/>
          </p:cNvSpPr>
          <p:nvPr>
            <p:ph type="sldNum" sz="quarter" idx="5"/>
          </p:nvPr>
        </p:nvSpPr>
        <p:spPr/>
        <p:txBody>
          <a:bodyPr/>
          <a:lstStyle/>
          <a:p>
            <a:fld id="{B5A621C9-9A53-B447-BED6-8A1239BBCD0B}" type="slidenum">
              <a:rPr lang="en-US" smtClean="0"/>
              <a:t>54</a:t>
            </a:fld>
            <a:endParaRPr lang="en-US"/>
          </a:p>
        </p:txBody>
      </p:sp>
    </p:spTree>
    <p:extLst>
      <p:ext uri="{BB962C8B-B14F-4D97-AF65-F5344CB8AC3E}">
        <p14:creationId xmlns:p14="http://schemas.microsoft.com/office/powerpoint/2010/main" val="2212174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From the GRB link in the center of the page, it will carry you directly to the registration/login page.</a:t>
            </a:r>
          </a:p>
        </p:txBody>
      </p:sp>
      <p:sp>
        <p:nvSpPr>
          <p:cNvPr id="4" name="Slide Number Placeholder 3"/>
          <p:cNvSpPr>
            <a:spLocks noGrp="1"/>
          </p:cNvSpPr>
          <p:nvPr>
            <p:ph type="sldNum" sz="quarter" idx="5"/>
          </p:nvPr>
        </p:nvSpPr>
        <p:spPr/>
        <p:txBody>
          <a:bodyPr/>
          <a:lstStyle/>
          <a:p>
            <a:fld id="{B5A621C9-9A53-B447-BED6-8A1239BBCD0B}" type="slidenum">
              <a:rPr lang="en-US" smtClean="0"/>
              <a:t>55</a:t>
            </a:fld>
            <a:endParaRPr lang="en-US"/>
          </a:p>
        </p:txBody>
      </p:sp>
    </p:spTree>
    <p:extLst>
      <p:ext uri="{BB962C8B-B14F-4D97-AF65-F5344CB8AC3E}">
        <p14:creationId xmlns:p14="http://schemas.microsoft.com/office/powerpoint/2010/main" val="3317792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GRB Platform can also be located using Google.  You input GRB Platform in the search and press enter.  You may have to put in the license number for IRS if you access the GRB Platform this way.</a:t>
            </a:r>
          </a:p>
        </p:txBody>
      </p:sp>
      <p:sp>
        <p:nvSpPr>
          <p:cNvPr id="4" name="Slide Number Placeholder 3"/>
          <p:cNvSpPr>
            <a:spLocks noGrp="1"/>
          </p:cNvSpPr>
          <p:nvPr>
            <p:ph type="sldNum" sz="quarter" idx="5"/>
          </p:nvPr>
        </p:nvSpPr>
        <p:spPr/>
        <p:txBody>
          <a:bodyPr/>
          <a:lstStyle/>
          <a:p>
            <a:fld id="{B5A621C9-9A53-B447-BED6-8A1239BBCD0B}" type="slidenum">
              <a:rPr lang="en-US" smtClean="0"/>
              <a:t>56</a:t>
            </a:fld>
            <a:endParaRPr lang="en-US"/>
          </a:p>
        </p:txBody>
      </p:sp>
    </p:spTree>
    <p:extLst>
      <p:ext uri="{BB962C8B-B14F-4D97-AF65-F5344CB8AC3E}">
        <p14:creationId xmlns:p14="http://schemas.microsoft.com/office/powerpoint/2010/main" val="124036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using the GRB platform for the first time, you need to register using the New User? Create account link.  As stated earlier, you will need to have your IRS email to register.</a:t>
            </a:r>
          </a:p>
        </p:txBody>
      </p:sp>
      <p:sp>
        <p:nvSpPr>
          <p:cNvPr id="4" name="Slide Number Placeholder 3"/>
          <p:cNvSpPr>
            <a:spLocks noGrp="1"/>
          </p:cNvSpPr>
          <p:nvPr>
            <p:ph type="sldNum" sz="quarter" idx="5"/>
          </p:nvPr>
        </p:nvSpPr>
        <p:spPr/>
        <p:txBody>
          <a:bodyPr/>
          <a:lstStyle/>
          <a:p>
            <a:fld id="{B5A621C9-9A53-B447-BED6-8A1239BBCD0B}" type="slidenum">
              <a:rPr lang="en-US" smtClean="0"/>
              <a:t>57</a:t>
            </a:fld>
            <a:endParaRPr lang="en-US"/>
          </a:p>
        </p:txBody>
      </p:sp>
    </p:spTree>
    <p:extLst>
      <p:ext uri="{BB962C8B-B14F-4D97-AF65-F5344CB8AC3E}">
        <p14:creationId xmlns:p14="http://schemas.microsoft.com/office/powerpoint/2010/main" val="3253798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Once you are logged into the GRB Platform, you will see your options on the landing page.  You will be able to select the individual tile for the applicable information.</a:t>
            </a:r>
          </a:p>
        </p:txBody>
      </p:sp>
      <p:sp>
        <p:nvSpPr>
          <p:cNvPr id="4" name="Slide Number Placeholder 3"/>
          <p:cNvSpPr>
            <a:spLocks noGrp="1"/>
          </p:cNvSpPr>
          <p:nvPr>
            <p:ph type="sldNum" sz="quarter" idx="5"/>
          </p:nvPr>
        </p:nvSpPr>
        <p:spPr/>
        <p:txBody>
          <a:bodyPr/>
          <a:lstStyle/>
          <a:p>
            <a:fld id="{B5A621C9-9A53-B447-BED6-8A1239BBCD0B}" type="slidenum">
              <a:rPr lang="en-US" smtClean="0"/>
              <a:t>58</a:t>
            </a:fld>
            <a:endParaRPr lang="en-US"/>
          </a:p>
        </p:txBody>
      </p:sp>
    </p:spTree>
    <p:extLst>
      <p:ext uri="{BB962C8B-B14F-4D97-AF65-F5344CB8AC3E}">
        <p14:creationId xmlns:p14="http://schemas.microsoft.com/office/powerpoint/2010/main" val="1814408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 can also submit requests for retirement through the GRB Platform using the menu option.</a:t>
            </a:r>
          </a:p>
        </p:txBody>
      </p:sp>
      <p:sp>
        <p:nvSpPr>
          <p:cNvPr id="4" name="Slide Number Placeholder 3"/>
          <p:cNvSpPr>
            <a:spLocks noGrp="1"/>
          </p:cNvSpPr>
          <p:nvPr>
            <p:ph type="sldNum" sz="quarter" idx="5"/>
          </p:nvPr>
        </p:nvSpPr>
        <p:spPr/>
        <p:txBody>
          <a:bodyPr/>
          <a:lstStyle/>
          <a:p>
            <a:fld id="{B5A621C9-9A53-B447-BED6-8A1239BBCD0B}" type="slidenum">
              <a:rPr lang="en-US" smtClean="0"/>
              <a:t>59</a:t>
            </a:fld>
            <a:endParaRPr lang="en-US"/>
          </a:p>
        </p:txBody>
      </p:sp>
    </p:spTree>
    <p:extLst>
      <p:ext uri="{BB962C8B-B14F-4D97-AF65-F5344CB8AC3E}">
        <p14:creationId xmlns:p14="http://schemas.microsoft.com/office/powerpoint/2010/main" val="3055510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several informational videos available, including a supplemental New Hire Orientation, located in the Resources portion of the GRB Platform.</a:t>
            </a:r>
          </a:p>
        </p:txBody>
      </p:sp>
      <p:sp>
        <p:nvSpPr>
          <p:cNvPr id="4" name="Slide Number Placeholder 3"/>
          <p:cNvSpPr>
            <a:spLocks noGrp="1"/>
          </p:cNvSpPr>
          <p:nvPr>
            <p:ph type="sldNum" sz="quarter" idx="5"/>
          </p:nvPr>
        </p:nvSpPr>
        <p:spPr/>
        <p:txBody>
          <a:bodyPr/>
          <a:lstStyle/>
          <a:p>
            <a:fld id="{B5A621C9-9A53-B447-BED6-8A1239BBCD0B}" type="slidenum">
              <a:rPr lang="en-US" smtClean="0"/>
              <a:t>60</a:t>
            </a:fld>
            <a:endParaRPr lang="en-US"/>
          </a:p>
        </p:txBody>
      </p:sp>
    </p:spTree>
    <p:extLst>
      <p:ext uri="{BB962C8B-B14F-4D97-AF65-F5344CB8AC3E}">
        <p14:creationId xmlns:p14="http://schemas.microsoft.com/office/powerpoint/2010/main" val="36082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Still on the left side menu, select Direct Deposit to be routed to a more detailed description of this tab.</a:t>
            </a:r>
          </a:p>
        </p:txBody>
      </p:sp>
      <p:sp>
        <p:nvSpPr>
          <p:cNvPr id="4" name="Slide Number Placeholder 3"/>
          <p:cNvSpPr>
            <a:spLocks noGrp="1"/>
          </p:cNvSpPr>
          <p:nvPr>
            <p:ph type="sldNum" sz="quarter" idx="5"/>
          </p:nvPr>
        </p:nvSpPr>
        <p:spPr/>
        <p:txBody>
          <a:bodyPr/>
          <a:lstStyle/>
          <a:p>
            <a:fld id="{B5A621C9-9A53-B447-BED6-8A1239BBCD0B}" type="slidenum">
              <a:rPr lang="en-US" smtClean="0"/>
              <a:t>6</a:t>
            </a:fld>
            <a:endParaRPr lang="en-US"/>
          </a:p>
        </p:txBody>
      </p:sp>
    </p:spTree>
    <p:extLst>
      <p:ext uri="{BB962C8B-B14F-4D97-AF65-F5344CB8AC3E}">
        <p14:creationId xmlns:p14="http://schemas.microsoft.com/office/powerpoint/2010/main" val="3226597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live in an area with state tax withholding, the withholding rate is based on your duty location, not your resident state.  Some states have reciprocal agreements with nearby states which allows employees to waive the duty station withholding and have their state of residence tax withheld.  A paper form will need to be completed and sent to the Philadelphia Payroll Center to make this change, by fax or email.  </a:t>
            </a:r>
          </a:p>
        </p:txBody>
      </p:sp>
      <p:sp>
        <p:nvSpPr>
          <p:cNvPr id="4" name="Slide Number Placeholder 3"/>
          <p:cNvSpPr>
            <a:spLocks noGrp="1"/>
          </p:cNvSpPr>
          <p:nvPr>
            <p:ph type="sldNum" sz="quarter" idx="5"/>
          </p:nvPr>
        </p:nvSpPr>
        <p:spPr/>
        <p:txBody>
          <a:bodyPr/>
          <a:lstStyle/>
          <a:p>
            <a:fld id="{B5A621C9-9A53-B447-BED6-8A1239BBCD0B}" type="slidenum">
              <a:rPr lang="en-US" smtClean="0"/>
              <a:t>61</a:t>
            </a:fld>
            <a:endParaRPr lang="en-US"/>
          </a:p>
        </p:txBody>
      </p:sp>
    </p:spTree>
    <p:extLst>
      <p:ext uri="{BB962C8B-B14F-4D97-AF65-F5344CB8AC3E}">
        <p14:creationId xmlns:p14="http://schemas.microsoft.com/office/powerpoint/2010/main" val="749941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transferred from another Agency, </a:t>
            </a:r>
            <a:r>
              <a:rPr lang="en-US" sz="1200" b="0" dirty="0">
                <a:solidFill>
                  <a:srgbClr val="002060"/>
                </a:solidFill>
              </a:rPr>
              <a:t>you can submit your last Statement of Earnings and Leave for expedited service regarding the transfer of leave balances or FEHB coverage, if your SF-75 information has not processed.</a:t>
            </a:r>
          </a:p>
        </p:txBody>
      </p:sp>
      <p:sp>
        <p:nvSpPr>
          <p:cNvPr id="4" name="Slide Number Placeholder 3"/>
          <p:cNvSpPr>
            <a:spLocks noGrp="1"/>
          </p:cNvSpPr>
          <p:nvPr>
            <p:ph type="sldNum" sz="quarter" idx="5"/>
          </p:nvPr>
        </p:nvSpPr>
        <p:spPr/>
        <p:txBody>
          <a:bodyPr/>
          <a:lstStyle/>
          <a:p>
            <a:fld id="{B5A621C9-9A53-B447-BED6-8A1239BBCD0B}" type="slidenum">
              <a:rPr lang="en-US" smtClean="0"/>
              <a:t>62</a:t>
            </a:fld>
            <a:endParaRPr lang="en-US"/>
          </a:p>
        </p:txBody>
      </p:sp>
    </p:spTree>
    <p:extLst>
      <p:ext uri="{BB962C8B-B14F-4D97-AF65-F5344CB8AC3E}">
        <p14:creationId xmlns:p14="http://schemas.microsoft.com/office/powerpoint/2010/main" val="38150585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Please allow up to 60 business days for prior service information to be updated in the payroll systems.  Currently, this may take up to 120 business days.  Prior active-duty military service needs to have the RI-20-97 completed and submitted as well.  You can obtain this form from the OPM website.</a:t>
            </a:r>
          </a:p>
        </p:txBody>
      </p:sp>
      <p:sp>
        <p:nvSpPr>
          <p:cNvPr id="4" name="Slide Number Placeholder 3"/>
          <p:cNvSpPr>
            <a:spLocks noGrp="1"/>
          </p:cNvSpPr>
          <p:nvPr>
            <p:ph type="sldNum" sz="quarter" idx="5"/>
          </p:nvPr>
        </p:nvSpPr>
        <p:spPr/>
        <p:txBody>
          <a:bodyPr/>
          <a:lstStyle/>
          <a:p>
            <a:fld id="{B5A621C9-9A53-B447-BED6-8A1239BBCD0B}" type="slidenum">
              <a:rPr lang="en-US" smtClean="0"/>
              <a:t>63</a:t>
            </a:fld>
            <a:endParaRPr lang="en-US"/>
          </a:p>
        </p:txBody>
      </p:sp>
    </p:spTree>
    <p:extLst>
      <p:ext uri="{BB962C8B-B14F-4D97-AF65-F5344CB8AC3E}">
        <p14:creationId xmlns:p14="http://schemas.microsoft.com/office/powerpoint/2010/main" val="830709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make a military deposit, you must first request your estimated earnings, for your military service, from your branch of service.  You can contact the Customer Service Line at ERC for the address of the applicable branch of service.  Once you receive this information from the Military, you will submit the information through the GRB Platform by uploading the form and requesting a military workup.  When the workup is complete, you will receive the deposit amount, along with comparative estimates to determine if making the deposit is worth while for you or not.  Interest on the deposit amount begins to accrue 2 years from the date you are covered by FERS, so paying this at the beginning rather than at the end of your career is financially prudent.  This process can take several months, so be sure to do this well in advance of retirement since the deposit MUST be made in full for Post 56 Military Service to be credited for Service Computation Date-Retirement and annuity purposes.  </a:t>
            </a:r>
          </a:p>
        </p:txBody>
      </p:sp>
      <p:sp>
        <p:nvSpPr>
          <p:cNvPr id="4" name="Slide Number Placeholder 3"/>
          <p:cNvSpPr>
            <a:spLocks noGrp="1"/>
          </p:cNvSpPr>
          <p:nvPr>
            <p:ph type="sldNum" sz="quarter" idx="5"/>
          </p:nvPr>
        </p:nvSpPr>
        <p:spPr/>
        <p:txBody>
          <a:bodyPr/>
          <a:lstStyle/>
          <a:p>
            <a:fld id="{B5A621C9-9A53-B447-BED6-8A1239BBCD0B}" type="slidenum">
              <a:rPr lang="en-US" smtClean="0"/>
              <a:t>64</a:t>
            </a:fld>
            <a:endParaRPr lang="en-US"/>
          </a:p>
        </p:txBody>
      </p:sp>
    </p:spTree>
    <p:extLst>
      <p:ext uri="{BB962C8B-B14F-4D97-AF65-F5344CB8AC3E}">
        <p14:creationId xmlns:p14="http://schemas.microsoft.com/office/powerpoint/2010/main" val="3415593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 can reach the Customer Assistance Line at the Employee Resource Center by dialing 866-743-5748 option 1, then option 3 for Payroll.  Our hours of operation are Monday, Tuesday, and Thursday 8a-6p EST, 7a-5p CST, 6a-4p MST, 5a-3p PST. Our phone line is unavailable on Wednesdays and Fridays to address outstanding OS </a:t>
            </a:r>
            <a:r>
              <a:rPr lang="en-US" dirty="0" err="1"/>
              <a:t>GetService</a:t>
            </a:r>
            <a:r>
              <a:rPr lang="en-US" dirty="0"/>
              <a:t> requests and other core work.. Memphis Payroll can be reached Monday, Thursday, and Friday, 8a-6p EST, 7a-5p CST, 6a-4p MST, 5a-3p PST. Their phones are unavailable 2</a:t>
            </a:r>
            <a:r>
              <a:rPr lang="en-US" baseline="30000" dirty="0"/>
              <a:t>nd</a:t>
            </a:r>
            <a:r>
              <a:rPr lang="en-US" dirty="0"/>
              <a:t> Monday 1p-6p EST, 12p-5p CST, 11a-4p MST, 10a-3p PST, all day Tuesday and Wednesday.  </a:t>
            </a:r>
          </a:p>
        </p:txBody>
      </p:sp>
      <p:sp>
        <p:nvSpPr>
          <p:cNvPr id="4" name="Slide Number Placeholder 3"/>
          <p:cNvSpPr>
            <a:spLocks noGrp="1"/>
          </p:cNvSpPr>
          <p:nvPr>
            <p:ph type="sldNum" sz="quarter" idx="5"/>
          </p:nvPr>
        </p:nvSpPr>
        <p:spPr/>
        <p:txBody>
          <a:bodyPr/>
          <a:lstStyle/>
          <a:p>
            <a:fld id="{B5A621C9-9A53-B447-BED6-8A1239BBCD0B}" type="slidenum">
              <a:rPr lang="en-US" smtClean="0"/>
              <a:t>65</a:t>
            </a:fld>
            <a:endParaRPr lang="en-US"/>
          </a:p>
        </p:txBody>
      </p:sp>
    </p:spTree>
    <p:extLst>
      <p:ext uri="{BB962C8B-B14F-4D97-AF65-F5344CB8AC3E}">
        <p14:creationId xmlns:p14="http://schemas.microsoft.com/office/powerpoint/2010/main" val="3055595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Additional resources we discussed today are listed here along with the link to access them. </a:t>
            </a:r>
          </a:p>
        </p:txBody>
      </p:sp>
      <p:sp>
        <p:nvSpPr>
          <p:cNvPr id="4" name="Slide Number Placeholder 3"/>
          <p:cNvSpPr>
            <a:spLocks noGrp="1"/>
          </p:cNvSpPr>
          <p:nvPr>
            <p:ph type="sldNum" sz="quarter" idx="5"/>
          </p:nvPr>
        </p:nvSpPr>
        <p:spPr/>
        <p:txBody>
          <a:bodyPr/>
          <a:lstStyle/>
          <a:p>
            <a:fld id="{B5A621C9-9A53-B447-BED6-8A1239BBCD0B}" type="slidenum">
              <a:rPr lang="en-US" smtClean="0"/>
              <a:t>66</a:t>
            </a:fld>
            <a:endParaRPr lang="en-US"/>
          </a:p>
        </p:txBody>
      </p:sp>
    </p:spTree>
    <p:extLst>
      <p:ext uri="{BB962C8B-B14F-4D97-AF65-F5344CB8AC3E}">
        <p14:creationId xmlns:p14="http://schemas.microsoft.com/office/powerpoint/2010/main" val="35106535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Again, Welcome to the Internal Revenue Service.  We know this was a lot of information in a short period of time, so please write down any questions and we will answer them during the scheduled Q&amp;</a:t>
            </a:r>
            <a:r>
              <a:rPr lang="en-US"/>
              <a:t>A session.</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67</a:t>
            </a:fld>
            <a:endParaRPr lang="en-US"/>
          </a:p>
        </p:txBody>
      </p:sp>
    </p:spTree>
    <p:extLst>
      <p:ext uri="{BB962C8B-B14F-4D97-AF65-F5344CB8AC3E}">
        <p14:creationId xmlns:p14="http://schemas.microsoft.com/office/powerpoint/2010/main" val="420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 the Direct Deposit topic, there are several selections.  We are focused on the Direct Deposit of Salary Check.</a:t>
            </a:r>
          </a:p>
        </p:txBody>
      </p:sp>
      <p:sp>
        <p:nvSpPr>
          <p:cNvPr id="4" name="Slide Number Placeholder 3"/>
          <p:cNvSpPr>
            <a:spLocks noGrp="1"/>
          </p:cNvSpPr>
          <p:nvPr>
            <p:ph type="sldNum" sz="quarter" idx="5"/>
          </p:nvPr>
        </p:nvSpPr>
        <p:spPr/>
        <p:txBody>
          <a:bodyPr/>
          <a:lstStyle/>
          <a:p>
            <a:fld id="{B5A621C9-9A53-B447-BED6-8A1239BBCD0B}" type="slidenum">
              <a:rPr lang="en-US" smtClean="0"/>
              <a:t>7</a:t>
            </a:fld>
            <a:endParaRPr lang="en-US"/>
          </a:p>
        </p:txBody>
      </p:sp>
    </p:spTree>
    <p:extLst>
      <p:ext uri="{BB962C8B-B14F-4D97-AF65-F5344CB8AC3E}">
        <p14:creationId xmlns:p14="http://schemas.microsoft.com/office/powerpoint/2010/main" val="356361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 Title 31 of the Code of Federal Regulations, Part 208, Management of Federal Agency Disbursements, requires federal payments, including salary checks, for any agency, be made via electronic funds transfer.  You can only have one direct deposit account for your payroll check; however, you can set up allotments for funds to be distributed. You likely provided your direct deposit information through the onboarding process; however, if you are unsure, or you didn’t provide it during the onboarding process, contact the Ogden Payroll Center through the Customer Assistance Line at ERC. Once you receive your first paycheck, you will be able to log into the Employee Personal Page to make any changes to your Direct Deposit.  We will discuss the Employee Personal Page later in this presentation.  </a:t>
            </a:r>
          </a:p>
        </p:txBody>
      </p:sp>
      <p:sp>
        <p:nvSpPr>
          <p:cNvPr id="4" name="Slide Number Placeholder 3"/>
          <p:cNvSpPr>
            <a:spLocks noGrp="1"/>
          </p:cNvSpPr>
          <p:nvPr>
            <p:ph type="sldNum" sz="quarter" idx="5"/>
          </p:nvPr>
        </p:nvSpPr>
        <p:spPr/>
        <p:txBody>
          <a:bodyPr/>
          <a:lstStyle/>
          <a:p>
            <a:fld id="{B5A621C9-9A53-B447-BED6-8A1239BBCD0B}" type="slidenum">
              <a:rPr lang="en-US" smtClean="0"/>
              <a:t>8</a:t>
            </a:fld>
            <a:endParaRPr lang="en-US"/>
          </a:p>
        </p:txBody>
      </p:sp>
    </p:spTree>
    <p:extLst>
      <p:ext uri="{BB962C8B-B14F-4D97-AF65-F5344CB8AC3E}">
        <p14:creationId xmlns:p14="http://schemas.microsoft.com/office/powerpoint/2010/main" val="317743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stated earlier, there are many links to many systems on IRS Source.  Another one that is used often, and was briefly mentioned earlier, is OS </a:t>
            </a:r>
            <a:r>
              <a:rPr lang="en-US" dirty="0" err="1"/>
              <a:t>GetServices</a:t>
            </a:r>
            <a:r>
              <a:rPr lang="en-US" dirty="0"/>
              <a:t>.  You can use this tool 24/7 from any IRS computer/intranet but it can not accessed from a home computer.  </a:t>
            </a:r>
          </a:p>
        </p:txBody>
      </p:sp>
      <p:sp>
        <p:nvSpPr>
          <p:cNvPr id="4" name="Slide Number Placeholder 3"/>
          <p:cNvSpPr>
            <a:spLocks noGrp="1"/>
          </p:cNvSpPr>
          <p:nvPr>
            <p:ph type="sldNum" sz="quarter" idx="5"/>
          </p:nvPr>
        </p:nvSpPr>
        <p:spPr/>
        <p:txBody>
          <a:bodyPr/>
          <a:lstStyle/>
          <a:p>
            <a:fld id="{B5A621C9-9A53-B447-BED6-8A1239BBCD0B}" type="slidenum">
              <a:rPr lang="en-US" smtClean="0"/>
              <a:t>9</a:t>
            </a:fld>
            <a:endParaRPr lang="en-US"/>
          </a:p>
        </p:txBody>
      </p:sp>
    </p:spTree>
    <p:extLst>
      <p:ext uri="{BB962C8B-B14F-4D97-AF65-F5344CB8AC3E}">
        <p14:creationId xmlns:p14="http://schemas.microsoft.com/office/powerpoint/2010/main" val="1839249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885950" y="2297748"/>
            <a:ext cx="6858000" cy="1580337"/>
          </a:xfrm>
          <a:prstGeom prst="rect">
            <a:avLst/>
          </a:prstGeom>
        </p:spPr>
        <p:txBody>
          <a:bodyPr anchor="b">
            <a:noAutofit/>
          </a:bodyPr>
          <a:lstStyle>
            <a:lvl1pPr algn="l">
              <a:defRPr sz="3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885950" y="4002029"/>
            <a:ext cx="6858000" cy="828475"/>
          </a:xfrm>
        </p:spPr>
        <p:txBody>
          <a:bodyPr>
            <a:noAutofit/>
          </a:bodyPr>
          <a:lstStyle>
            <a:lvl1pPr marL="0" indent="0" algn="l">
              <a:lnSpc>
                <a:spcPts val="2175"/>
              </a:lnSpc>
              <a:spcBef>
                <a:spcPts val="0"/>
              </a:spcBef>
              <a:spcAft>
                <a:spcPts val="0"/>
              </a:spcAft>
              <a:buNone/>
              <a:defRPr sz="1950" b="0">
                <a:solidFill>
                  <a:srgbClr val="B3194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1817370" y="5155569"/>
            <a:ext cx="6926580" cy="936625"/>
          </a:xfrm>
        </p:spPr>
        <p:txBody>
          <a:bodyPr/>
          <a:lstStyle>
            <a:lvl1pPr>
              <a:defRPr sz="135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885950" y="1920241"/>
            <a:ext cx="2446338" cy="377507"/>
          </a:xfrm>
        </p:spPr>
        <p:txBody>
          <a:bodyPr/>
          <a:lstStyle>
            <a:lvl1pPr>
              <a:defRPr sz="1350" b="0"/>
            </a:lvl1pPr>
          </a:lstStyle>
          <a:p>
            <a:pPr lvl="0"/>
            <a:r>
              <a:rPr lang="en-US" dirty="0"/>
              <a:t>Date</a:t>
            </a:r>
          </a:p>
        </p:txBody>
      </p:sp>
    </p:spTree>
    <p:extLst>
      <p:ext uri="{BB962C8B-B14F-4D97-AF65-F5344CB8AC3E}">
        <p14:creationId xmlns:p14="http://schemas.microsoft.com/office/powerpoint/2010/main" val="10679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85950" y="1188720"/>
            <a:ext cx="3082739"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400" y="1188720"/>
            <a:ext cx="3257550"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0" name="Footer Placeholder 4">
            <a:extLst>
              <a:ext uri="{FF2B5EF4-FFF2-40B4-BE49-F238E27FC236}">
                <a16:creationId xmlns:a16="http://schemas.microsoft.com/office/drawing/2014/main" id="{65A16048-5E97-0B4B-8AF7-6E37189E6456}"/>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6BCA0455-726B-5C42-836E-5F7AD80ECDB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3" name="Date Placeholder 3">
            <a:extLst>
              <a:ext uri="{FF2B5EF4-FFF2-40B4-BE49-F238E27FC236}">
                <a16:creationId xmlns:a16="http://schemas.microsoft.com/office/drawing/2014/main" id="{53955E42-BE89-C849-9591-6A5226F7EC01}"/>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6858000" cy="457200"/>
          </a:xfrm>
          <a:prstGeom prst="rect">
            <a:avLst/>
          </a:prstGeom>
        </p:spPr>
        <p:txBody>
          <a:bodyPr/>
          <a:lstStyle>
            <a:lvl1pPr>
              <a:defRPr sz="2100">
                <a:solidFill>
                  <a:srgbClr val="0A3161"/>
                </a:solidFill>
              </a:defRPr>
            </a:lvl1pPr>
          </a:lstStyle>
          <a:p>
            <a:r>
              <a:rPr lang="en-US" dirty="0"/>
              <a:t>Click to add content</a:t>
            </a:r>
          </a:p>
        </p:txBody>
      </p:sp>
      <p:sp>
        <p:nvSpPr>
          <p:cNvPr id="3" name="Text Placeholder 2"/>
          <p:cNvSpPr>
            <a:spLocks noGrp="1"/>
          </p:cNvSpPr>
          <p:nvPr>
            <p:ph type="body" idx="1"/>
          </p:nvPr>
        </p:nvSpPr>
        <p:spPr>
          <a:xfrm>
            <a:off x="1885950" y="1681163"/>
            <a:ext cx="325755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885950" y="2505075"/>
            <a:ext cx="325755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399" y="1681163"/>
            <a:ext cx="325755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486400" y="2505075"/>
            <a:ext cx="325755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descr="A vertical divider line seperating content on the left of the slide from content on the right" title="Vertical Divider"/>
          <p:cNvCxnSpPr>
            <a:cxnSpLocks/>
          </p:cNvCxnSpPr>
          <p:nvPr userDrawn="1"/>
        </p:nvCxnSpPr>
        <p:spPr>
          <a:xfrm>
            <a:off x="5314950"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42EBCA7-3604-C04F-A05D-46B9F32D0A65}"/>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EA895434-B736-C24E-A370-A047BAD8A637}"/>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3" name="Date Placeholder 3">
            <a:extLst>
              <a:ext uri="{FF2B5EF4-FFF2-40B4-BE49-F238E27FC236}">
                <a16:creationId xmlns:a16="http://schemas.microsoft.com/office/drawing/2014/main" id="{D02F9159-DD35-AD4F-A9BC-4607814318CC}"/>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6" name="Footer Placeholder 4">
            <a:extLst>
              <a:ext uri="{FF2B5EF4-FFF2-40B4-BE49-F238E27FC236}">
                <a16:creationId xmlns:a16="http://schemas.microsoft.com/office/drawing/2014/main" id="{10A6FD52-7357-3D40-AEB3-06C8192736EB}"/>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5DE9611-10E1-4A4B-888A-DCEA91C2492E}"/>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DC29A81C-F729-0B4B-84F4-89946C370887}"/>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852AD1-87E5-2749-B3FF-99CDB1670DB8}"/>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A774BF-4780-5D42-ADAE-28C21AF4B62E}"/>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4E5750FE-9FA4-F249-9206-B72271E7287F}"/>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1" y="1188720"/>
            <a:ext cx="2743200" cy="1554480"/>
          </a:xfrm>
          <a:prstGeom prst="rect">
            <a:avLst/>
          </a:prstGeom>
        </p:spPr>
        <p:txBody>
          <a:bodyPr anchor="b"/>
          <a:lstStyle>
            <a:lvl1pPr>
              <a:defRPr sz="2400">
                <a:solidFill>
                  <a:srgbClr val="0A3161"/>
                </a:solidFill>
              </a:defRPr>
            </a:lvl1pPr>
          </a:lstStyle>
          <a:p>
            <a:r>
              <a:rPr lang="en-US" dirty="0"/>
              <a:t>Click to add content</a:t>
            </a:r>
          </a:p>
        </p:txBody>
      </p:sp>
      <p:sp>
        <p:nvSpPr>
          <p:cNvPr id="3" name="Content Placeholder 2"/>
          <p:cNvSpPr>
            <a:spLocks noGrp="1"/>
          </p:cNvSpPr>
          <p:nvPr>
            <p:ph idx="1"/>
          </p:nvPr>
        </p:nvSpPr>
        <p:spPr>
          <a:xfrm>
            <a:off x="4800600" y="1188720"/>
            <a:ext cx="3943350" cy="4846320"/>
          </a:xfrm>
        </p:spPr>
        <p:txBody>
          <a:bodyPr/>
          <a:lstStyle>
            <a:lvl1pPr>
              <a:defRPr sz="2400"/>
            </a:lvl1pPr>
            <a:lvl2pPr>
              <a:defRPr sz="1500"/>
            </a:lvl2pPr>
            <a:lvl3pPr>
              <a:defRPr sz="1500"/>
            </a:lvl3pPr>
            <a:lvl4pPr>
              <a:defRPr sz="12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7458E683-2F41-3B44-86DB-CFE4C9484820}"/>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ED3B4B87-70FC-634D-8AA2-883B002EC1A6}"/>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0" name="Date Placeholder 3">
            <a:extLst>
              <a:ext uri="{FF2B5EF4-FFF2-40B4-BE49-F238E27FC236}">
                <a16:creationId xmlns:a16="http://schemas.microsoft.com/office/drawing/2014/main" id="{A405046D-D3C3-E846-991E-05D5E1B5D938}"/>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274320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4800600" y="1188720"/>
            <a:ext cx="3943350" cy="4846320"/>
          </a:xfrm>
          <a:ln w="6350">
            <a:noFill/>
          </a:ln>
          <a:effectLst>
            <a:outerShdw blurRad="127000" dist="127000" dir="2700000" algn="tl" rotWithShape="0">
              <a:prstClr val="black">
                <a:alpha val="3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Footer Placeholder 4">
            <a:extLst>
              <a:ext uri="{FF2B5EF4-FFF2-40B4-BE49-F238E27FC236}">
                <a16:creationId xmlns:a16="http://schemas.microsoft.com/office/drawing/2014/main" id="{EA213C33-CFD6-AB43-84B3-A1FDCB48BEBB}"/>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96EDCDBE-938C-0E49-92ED-64117C76310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1" name="Date Placeholder 3">
            <a:extLst>
              <a:ext uri="{FF2B5EF4-FFF2-40B4-BE49-F238E27FC236}">
                <a16:creationId xmlns:a16="http://schemas.microsoft.com/office/drawing/2014/main" id="{78AD138E-7192-EE4E-B5AA-2B2510361F82}"/>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5950" y="2394166"/>
            <a:ext cx="6343650" cy="1487552"/>
          </a:xfrm>
        </p:spPr>
        <p:txBody>
          <a:bodyPr/>
          <a:lstStyle>
            <a:lvl1pPr>
              <a:defRPr sz="3000" b="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40235F6-E83A-4008-8827-46EAE898917C}"/>
              </a:ext>
            </a:extLst>
          </p:cNvPr>
          <p:cNvSpPr>
            <a:spLocks noGrp="1"/>
          </p:cNvSpPr>
          <p:nvPr>
            <p:ph type="body" sz="quarter" idx="20"/>
          </p:nvPr>
        </p:nvSpPr>
        <p:spPr>
          <a:xfrm>
            <a:off x="2354317" y="322729"/>
            <a:ext cx="6343424" cy="511500"/>
          </a:xfrm>
        </p:spPr>
        <p:txBody>
          <a:bodyPr/>
          <a:lstStyle>
            <a:lvl1pPr>
              <a:defRPr sz="1275">
                <a:solidFill>
                  <a:srgbClr val="0A3161"/>
                </a:solidFill>
                <a:latin typeface="+mj-lt"/>
              </a:defRPr>
            </a:lvl1pPr>
          </a:lstStyle>
          <a:p>
            <a:pPr lvl="0"/>
            <a:r>
              <a:rPr lang="en-US"/>
              <a:t>Click to edit Master text styles</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5950" y="1919326"/>
            <a:ext cx="2446338" cy="377507"/>
          </a:xfrm>
        </p:spPr>
        <p:txBody>
          <a:bodyPr/>
          <a:lstStyle>
            <a:lvl1pPr>
              <a:defRPr sz="1350" b="0"/>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5950" y="3979053"/>
            <a:ext cx="6858000" cy="828475"/>
          </a:xfrm>
        </p:spPr>
        <p:txBody>
          <a:bodyPr/>
          <a:lstStyle>
            <a:lvl1pPr>
              <a:defRPr sz="1950" b="0"/>
            </a:lvl1pPr>
          </a:lstStyle>
          <a:p>
            <a:pPr lvl="0"/>
            <a:r>
              <a:rPr lang="en-US"/>
              <a:t>Click to edit Master text styles</a:t>
            </a:r>
          </a:p>
        </p:txBody>
      </p:sp>
      <p:sp>
        <p:nvSpPr>
          <p:cNvPr id="15" name="Text Placeholder 14">
            <a:extLst>
              <a:ext uri="{FF2B5EF4-FFF2-40B4-BE49-F238E27FC236}">
                <a16:creationId xmlns:a16="http://schemas.microsoft.com/office/drawing/2014/main" id="{E79E49CF-2009-4B01-B84B-8567CE1F52C4}"/>
              </a:ext>
            </a:extLst>
          </p:cNvPr>
          <p:cNvSpPr>
            <a:spLocks noGrp="1"/>
          </p:cNvSpPr>
          <p:nvPr>
            <p:ph type="body" sz="quarter" idx="23"/>
          </p:nvPr>
        </p:nvSpPr>
        <p:spPr>
          <a:xfrm>
            <a:off x="1816894" y="5145610"/>
            <a:ext cx="6927056" cy="926441"/>
          </a:xfrm>
        </p:spPr>
        <p:txBody>
          <a:bodyPr/>
          <a:lstStyle>
            <a:lvl1pPr>
              <a:defRPr sz="1350" b="0" i="1">
                <a:solidFill>
                  <a:srgbClr val="0A3161"/>
                </a:solidFill>
              </a:defRPr>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2354317" y="6494726"/>
            <a:ext cx="5205449" cy="271628"/>
          </a:xfrm>
        </p:spPr>
        <p:txBody>
          <a:bodyPr/>
          <a:lstStyle>
            <a:lvl1pPr>
              <a:defRPr sz="600"/>
            </a:lvl1pPr>
          </a:lstStyle>
          <a:p>
            <a:endParaRPr lang="en-US" dirty="0"/>
          </a:p>
        </p:txBody>
      </p:sp>
    </p:spTree>
    <p:extLst>
      <p:ext uri="{BB962C8B-B14F-4D97-AF65-F5344CB8AC3E}">
        <p14:creationId xmlns:p14="http://schemas.microsoft.com/office/powerpoint/2010/main" val="245439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6179" y="2697687"/>
            <a:ext cx="6343650" cy="2231622"/>
          </a:xfrm>
        </p:spPr>
        <p:txBody>
          <a:bodyPr anchor="t"/>
          <a:lstStyle>
            <a:lvl1pPr>
              <a:defRPr sz="3600" b="1"/>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6178" y="1673914"/>
            <a:ext cx="6343423" cy="926440"/>
          </a:xfrm>
        </p:spPr>
        <p:txBody>
          <a:bodyPr anchor="b"/>
          <a:lstStyle>
            <a:lvl1pPr algn="l">
              <a:defRPr sz="1125"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6178" y="5994833"/>
            <a:ext cx="4380380" cy="440548"/>
          </a:xfrm>
        </p:spPr>
        <p:txBody>
          <a:bodyPr/>
          <a:lstStyle>
            <a:lvl1pPr>
              <a:defRPr sz="135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1886178" y="6562478"/>
            <a:ext cx="5205449" cy="271628"/>
          </a:xfrm>
        </p:spPr>
        <p:txBody>
          <a:bodyPr/>
          <a:lstStyle>
            <a:lvl1pPr>
              <a:defRPr sz="600"/>
            </a:lvl1pPr>
          </a:lstStyle>
          <a:p>
            <a:endParaRPr lang="en-US" dirty="0"/>
          </a:p>
        </p:txBody>
      </p:sp>
      <p:graphicFrame>
        <p:nvGraphicFramePr>
          <p:cNvPr id="8" name="Table 7" descr="Table used to house the IRS Business Unit Name and IRS Office Name" title="IRS Wayfinder">
            <a:extLst>
              <a:ext uri="{FF2B5EF4-FFF2-40B4-BE49-F238E27FC236}">
                <a16:creationId xmlns:a16="http://schemas.microsoft.com/office/drawing/2014/main" id="{D461A1A9-DCDF-4B50-9BB9-F3A07F963034}"/>
              </a:ext>
            </a:extLst>
          </p:cNvPr>
          <p:cNvGraphicFramePr>
            <a:graphicFrameLocks noGrp="1"/>
          </p:cNvGraphicFramePr>
          <p:nvPr userDrawn="1">
            <p:extLst>
              <p:ext uri="{D42A27DB-BD31-4B8C-83A1-F6EECF244321}">
                <p14:modId xmlns:p14="http://schemas.microsoft.com/office/powerpoint/2010/main" val="1619515984"/>
              </p:ext>
            </p:extLst>
          </p:nvPr>
        </p:nvGraphicFramePr>
        <p:xfrm>
          <a:off x="2429966" y="206780"/>
          <a:ext cx="3694269" cy="528801"/>
        </p:xfrm>
        <a:graphic>
          <a:graphicData uri="http://schemas.openxmlformats.org/drawingml/2006/table">
            <a:tbl>
              <a:tblPr firstRow="1" bandRow="1">
                <a:tableStyleId>{5C22544A-7EE6-4342-B048-85BDC9FD1C3A}</a:tableStyleId>
              </a:tblPr>
              <a:tblGrid>
                <a:gridCol w="3694269">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0A3161"/>
                          </a:solidFill>
                          <a:latin typeface="Arial Black" panose="020B0A04020102020204" pitchFamily="34" charset="0"/>
                          <a:ea typeface="Arial" charset="0"/>
                          <a:cs typeface="Arial" charset="0"/>
                        </a:rPr>
                        <a:t>IRS Business Unit Name (No</a:t>
                      </a:r>
                      <a:r>
                        <a:rPr lang="en-US" sz="900" b="1" i="0" baseline="0" dirty="0">
                          <a:solidFill>
                            <a:srgbClr val="0A3161"/>
                          </a:solidFill>
                          <a:latin typeface="Arial Black" panose="020B0A04020102020204" pitchFamily="34" charset="0"/>
                          <a:ea typeface="Arial" charset="0"/>
                          <a:cs typeface="Arial" charset="0"/>
                        </a:rPr>
                        <a:t> Acronyms)</a:t>
                      </a:r>
                      <a:endParaRPr lang="en-US" sz="900" b="1" i="0" dirty="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dirty="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0097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6179" y="2697687"/>
            <a:ext cx="6343650" cy="2231622"/>
          </a:xfrm>
        </p:spPr>
        <p:txBody>
          <a:bodyPr anchor="t"/>
          <a:lstStyle>
            <a:lvl1pPr>
              <a:defRPr sz="3600" b="1"/>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6178" y="1673914"/>
            <a:ext cx="6343423" cy="926440"/>
          </a:xfrm>
        </p:spPr>
        <p:txBody>
          <a:bodyPr anchor="b"/>
          <a:lstStyle>
            <a:lvl1pPr algn="l">
              <a:defRPr sz="1125"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6178" y="5994833"/>
            <a:ext cx="4380380" cy="440548"/>
          </a:xfrm>
        </p:spPr>
        <p:txBody>
          <a:bodyPr/>
          <a:lstStyle>
            <a:lvl1pPr>
              <a:defRPr sz="135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1886178" y="6562478"/>
            <a:ext cx="5205449" cy="271628"/>
          </a:xfrm>
        </p:spPr>
        <p:txBody>
          <a:bodyPr/>
          <a:lstStyle>
            <a:lvl1pPr>
              <a:defRPr sz="600"/>
            </a:lvl1pPr>
          </a:lstStyle>
          <a:p>
            <a:endParaRPr lang="en-US" dirty="0"/>
          </a:p>
        </p:txBody>
      </p:sp>
      <p:sp>
        <p:nvSpPr>
          <p:cNvPr id="7" name="Text Placeholder 8">
            <a:extLst>
              <a:ext uri="{FF2B5EF4-FFF2-40B4-BE49-F238E27FC236}">
                <a16:creationId xmlns:a16="http://schemas.microsoft.com/office/drawing/2014/main" id="{E17CA9FD-00ED-4642-A5C8-4497665BD935}"/>
              </a:ext>
            </a:extLst>
          </p:cNvPr>
          <p:cNvSpPr>
            <a:spLocks noGrp="1"/>
          </p:cNvSpPr>
          <p:nvPr>
            <p:ph type="body" sz="quarter" idx="20"/>
          </p:nvPr>
        </p:nvSpPr>
        <p:spPr>
          <a:xfrm>
            <a:off x="2354317" y="322729"/>
            <a:ext cx="6343424" cy="511500"/>
          </a:xfrm>
        </p:spPr>
        <p:txBody>
          <a:bodyPr/>
          <a:lstStyle>
            <a:lvl1pPr>
              <a:defRPr sz="1275">
                <a:solidFill>
                  <a:srgbClr val="0A3161"/>
                </a:solidFill>
                <a:latin typeface="+mj-lt"/>
              </a:defRPr>
            </a:lvl1pPr>
          </a:lstStyle>
          <a:p>
            <a:pPr lvl="0"/>
            <a:r>
              <a:rPr lang="en-US"/>
              <a:t>Click to edit Master text styles</a:t>
            </a:r>
          </a:p>
        </p:txBody>
      </p:sp>
    </p:spTree>
    <p:extLst>
      <p:ext uri="{BB962C8B-B14F-4D97-AF65-F5344CB8AC3E}">
        <p14:creationId xmlns:p14="http://schemas.microsoft.com/office/powerpoint/2010/main" val="1342908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2225B078-1E8B-4DA1-ADD3-DF8EA9F72D1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914400"/>
            <a:ext cx="9144000" cy="5943600"/>
          </a:xfrm>
          <a:prstGeom prst="rect">
            <a:avLst/>
          </a:prstGeom>
        </p:spPr>
      </p:pic>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descr="Table used to house the IRS Business Unit Name and IRS Office Name" title="IRS Wayfinder">
            <a:extLst>
              <a:ext uri="{FF2B5EF4-FFF2-40B4-BE49-F238E27FC236}">
                <a16:creationId xmlns:a16="http://schemas.microsoft.com/office/drawing/2014/main" id="{1EB26244-3CB3-4549-B003-7E1A7437BB44}"/>
              </a:ext>
            </a:extLst>
          </p:cNvPr>
          <p:cNvGraphicFramePr>
            <a:graphicFrameLocks noGrp="1"/>
          </p:cNvGraphicFramePr>
          <p:nvPr userDrawn="1">
            <p:extLst>
              <p:ext uri="{D42A27DB-BD31-4B8C-83A1-F6EECF244321}">
                <p14:modId xmlns:p14="http://schemas.microsoft.com/office/powerpoint/2010/main" val="2444499276"/>
              </p:ext>
            </p:extLst>
          </p:nvPr>
        </p:nvGraphicFramePr>
        <p:xfrm>
          <a:off x="2429966" y="206780"/>
          <a:ext cx="3694269" cy="528801"/>
        </p:xfrm>
        <a:graphic>
          <a:graphicData uri="http://schemas.openxmlformats.org/drawingml/2006/table">
            <a:tbl>
              <a:tblPr firstRow="1" bandRow="1">
                <a:tableStyleId>{5C22544A-7EE6-4342-B048-85BDC9FD1C3A}</a:tableStyleId>
              </a:tblPr>
              <a:tblGrid>
                <a:gridCol w="3694269">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0A3161"/>
                          </a:solidFill>
                          <a:latin typeface="Arial Black" panose="020B0A04020102020204" pitchFamily="34" charset="0"/>
                          <a:ea typeface="Arial" charset="0"/>
                          <a:cs typeface="Arial" charset="0"/>
                        </a:rPr>
                        <a:t>IRS Business Unit Name (No</a:t>
                      </a:r>
                      <a:r>
                        <a:rPr lang="en-US" sz="900" b="1" i="0" baseline="0" dirty="0">
                          <a:solidFill>
                            <a:srgbClr val="0A3161"/>
                          </a:solidFill>
                          <a:latin typeface="Arial Black" panose="020B0A04020102020204" pitchFamily="34" charset="0"/>
                          <a:ea typeface="Arial" charset="0"/>
                          <a:cs typeface="Arial" charset="0"/>
                        </a:rPr>
                        <a:t> Acronyms)</a:t>
                      </a:r>
                      <a:endParaRPr lang="en-US" sz="900" b="1" i="0" dirty="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dirty="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435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49" y="2297748"/>
            <a:ext cx="6858000" cy="1580337"/>
          </a:xfrm>
          <a:prstGeom prst="rect">
            <a:avLst/>
          </a:prstGeom>
        </p:spPr>
        <p:txBody>
          <a:bodyPr anchor="b">
            <a:noAutofit/>
          </a:bodyPr>
          <a:lstStyle>
            <a:lvl1pPr algn="l">
              <a:defRPr sz="3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885950" y="4002029"/>
            <a:ext cx="6858000" cy="828475"/>
          </a:xfrm>
        </p:spPr>
        <p:txBody>
          <a:bodyPr>
            <a:noAutofit/>
          </a:bodyPr>
          <a:lstStyle>
            <a:lvl1pPr marL="0" indent="0" algn="l">
              <a:lnSpc>
                <a:spcPts val="2175"/>
              </a:lnSpc>
              <a:spcBef>
                <a:spcPts val="0"/>
              </a:spcBef>
              <a:spcAft>
                <a:spcPts val="0"/>
              </a:spcAft>
              <a:buNone/>
              <a:defRPr sz="1950" b="0">
                <a:solidFill>
                  <a:srgbClr val="B3194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17370" y="5155569"/>
            <a:ext cx="6926580" cy="936625"/>
          </a:xfrm>
        </p:spPr>
        <p:txBody>
          <a:bodyPr/>
          <a:lstStyle>
            <a:lvl1pPr>
              <a:defRPr sz="135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885950" y="1920241"/>
            <a:ext cx="2446338" cy="377507"/>
          </a:xfrm>
        </p:spPr>
        <p:txBody>
          <a:bodyPr/>
          <a:lstStyle>
            <a:lvl1pPr>
              <a:defRPr sz="135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2354092" y="128016"/>
            <a:ext cx="6343649"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420893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ACFE45A6-A351-46C8-A44D-AA07E8B16DAE}"/>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2354090" y="128016"/>
            <a:ext cx="6343650"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5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3C77E6-B17B-46CA-95C5-A9AFFFF48B5E}"/>
              </a:ext>
            </a:extLst>
          </p:cNvPr>
          <p:cNvPicPr>
            <a:picLocks noChangeAspect="1"/>
          </p:cNvPicPr>
          <p:nvPr userDrawn="1"/>
        </p:nvPicPr>
        <p:blipFill>
          <a:blip r:embed="rId2"/>
          <a:stretch>
            <a:fillRect/>
          </a:stretch>
        </p:blipFill>
        <p:spPr>
          <a:xfrm>
            <a:off x="5486401" y="1188720"/>
            <a:ext cx="2339788" cy="2373239"/>
          </a:xfrm>
          <a:prstGeom prst="rect">
            <a:avLst/>
          </a:prstGeom>
        </p:spPr>
      </p:pic>
      <p:cxnSp>
        <p:nvCxnSpPr>
          <p:cNvPr id="15" name="Straight Connector 14" descr="A horizontal divider line seperating content on the top of the slide from content on the bottom" title="Horizontal Divider">
            <a:extLst>
              <a:ext uri="{FF2B5EF4-FFF2-40B4-BE49-F238E27FC236}">
                <a16:creationId xmlns:a16="http://schemas.microsoft.com/office/drawing/2014/main" id="{BED914E8-0CEB-4D72-A226-9E8FF5E91633}"/>
              </a:ext>
            </a:extLst>
          </p:cNvPr>
          <p:cNvCxnSpPr/>
          <p:nvPr userDrawn="1"/>
        </p:nvCxnSpPr>
        <p:spPr>
          <a:xfrm flipH="1">
            <a:off x="5739913" y="3850023"/>
            <a:ext cx="18287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pic>
        <p:nvPicPr>
          <p:cNvPr id="16" name="Picture 15"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F6E04AB2-1D04-4040-914D-BE367F351C6A}"/>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518618" y="4347697"/>
            <a:ext cx="1335491" cy="522522"/>
          </a:xfrm>
          <a:prstGeom prst="rect">
            <a:avLst/>
          </a:prstGeom>
          <a:ln>
            <a:noFill/>
          </a:ln>
          <a:extLst>
            <a:ext uri="{53640926-AAD7-44D8-BBD7-CCE9431645EC}">
              <a14:shadowObscured xmlns:a14="http://schemas.microsoft.com/office/drawing/2010/main"/>
            </a:ext>
          </a:extLst>
        </p:spPr>
      </p:pic>
      <p:pic>
        <p:nvPicPr>
          <p:cNvPr id="17" name="Picture 16" descr="An example of the IRS wayfinder with only the IRS logo and Office Name displayed." title="Sample Image of IRS Wayfinder with Office Name">
            <a:extLst>
              <a:ext uri="{FF2B5EF4-FFF2-40B4-BE49-F238E27FC236}">
                <a16:creationId xmlns:a16="http://schemas.microsoft.com/office/drawing/2014/main" id="{83D30C2F-089E-406C-B5A0-AC5CFFDD416B}"/>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064731" y="4388568"/>
            <a:ext cx="1106090" cy="466447"/>
          </a:xfrm>
          <a:prstGeom prst="rect">
            <a:avLst/>
          </a:prstGeom>
          <a:ln>
            <a:noFill/>
          </a:ln>
          <a:extLst>
            <a:ext uri="{53640926-AAD7-44D8-BBD7-CCE9431645EC}">
              <a14:shadowObscured xmlns:a14="http://schemas.microsoft.com/office/drawing/2010/main"/>
            </a:ext>
          </a:extLst>
        </p:spPr>
      </p:pic>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4AF4FFC-B9D8-42CE-96C5-2DB1E1165626}"/>
              </a:ext>
            </a:extLst>
          </p:cNvPr>
          <p:cNvSpPr>
            <a:spLocks noGrp="1"/>
          </p:cNvSpPr>
          <p:nvPr>
            <p:ph type="body" sz="quarter" idx="16"/>
          </p:nvPr>
        </p:nvSpPr>
        <p:spPr>
          <a:xfrm>
            <a:off x="5518618" y="4086813"/>
            <a:ext cx="2951560" cy="260885"/>
          </a:xfrm>
        </p:spPr>
        <p:txBody>
          <a:bodyPr/>
          <a:lstStyle>
            <a:lvl1pPr>
              <a:defRPr sz="900" b="0">
                <a:solidFill>
                  <a:schemeClr val="tx1"/>
                </a:solidFill>
              </a:defRPr>
            </a:lvl1pPr>
          </a:lstStyle>
          <a:p>
            <a:pPr lvl="0"/>
            <a:r>
              <a:rPr lang="en-US"/>
              <a:t>Click to edit Master text styles</a:t>
            </a:r>
          </a:p>
        </p:txBody>
      </p:sp>
      <p:sp>
        <p:nvSpPr>
          <p:cNvPr id="27" name="Text Placeholder 18">
            <a:extLst>
              <a:ext uri="{FF2B5EF4-FFF2-40B4-BE49-F238E27FC236}">
                <a16:creationId xmlns:a16="http://schemas.microsoft.com/office/drawing/2014/main" id="{D06DC0B7-D1BD-44EA-812C-70D9FCC5DF13}"/>
              </a:ext>
            </a:extLst>
          </p:cNvPr>
          <p:cNvSpPr>
            <a:spLocks noGrp="1"/>
          </p:cNvSpPr>
          <p:nvPr>
            <p:ph type="body" sz="quarter" idx="21"/>
          </p:nvPr>
        </p:nvSpPr>
        <p:spPr>
          <a:xfrm>
            <a:off x="-1330908" y="2634538"/>
            <a:ext cx="1156097" cy="905009"/>
          </a:xfrm>
        </p:spPr>
        <p:txBody>
          <a:bodyPr/>
          <a:lstStyle>
            <a:lvl1pPr>
              <a:defRPr sz="600">
                <a:solidFill>
                  <a:schemeClr val="bg1"/>
                </a:solidFill>
              </a:defRPr>
            </a:lvl1pPr>
          </a:lstStyle>
          <a:p>
            <a:pPr lvl="0"/>
            <a:r>
              <a:rPr lang="en-US"/>
              <a:t>Click to edit Master text styles</a:t>
            </a:r>
          </a:p>
        </p:txBody>
      </p:sp>
      <p:sp>
        <p:nvSpPr>
          <p:cNvPr id="29" name="Text Placeholder 28">
            <a:extLst>
              <a:ext uri="{FF2B5EF4-FFF2-40B4-BE49-F238E27FC236}">
                <a16:creationId xmlns:a16="http://schemas.microsoft.com/office/drawing/2014/main" id="{A36C9B09-160F-4D3B-9098-1BF0812CD379}"/>
              </a:ext>
            </a:extLst>
          </p:cNvPr>
          <p:cNvSpPr>
            <a:spLocks noGrp="1"/>
          </p:cNvSpPr>
          <p:nvPr>
            <p:ph type="body" sz="quarter" idx="22"/>
          </p:nvPr>
        </p:nvSpPr>
        <p:spPr>
          <a:xfrm>
            <a:off x="5518618" y="4984750"/>
            <a:ext cx="2951489" cy="958850"/>
          </a:xfrm>
        </p:spPr>
        <p:txBody>
          <a:bodyPr/>
          <a:lstStyle>
            <a:lvl1pPr>
              <a:lnSpc>
                <a:spcPct val="100000"/>
              </a:lnSpc>
              <a:spcBef>
                <a:spcPts val="0"/>
              </a:spcBef>
              <a:spcAft>
                <a:spcPts val="0"/>
              </a:spcAft>
              <a:defRPr sz="675" b="1"/>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spTree>
    <p:extLst>
      <p:ext uri="{BB962C8B-B14F-4D97-AF65-F5344CB8AC3E}">
        <p14:creationId xmlns:p14="http://schemas.microsoft.com/office/powerpoint/2010/main" val="357306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A horizontal divider line seperating content on the top of the slide from content on the bottom" title="Horizontal Divider">
            <a:extLst>
              <a:ext uri="{FF2B5EF4-FFF2-40B4-BE49-F238E27FC236}">
                <a16:creationId xmlns:a16="http://schemas.microsoft.com/office/drawing/2014/main" id="{BED914E8-0CEB-4D72-A226-9E8FF5E91633}"/>
              </a:ext>
            </a:extLst>
          </p:cNvPr>
          <p:cNvCxnSpPr/>
          <p:nvPr userDrawn="1"/>
        </p:nvCxnSpPr>
        <p:spPr>
          <a:xfrm flipH="1">
            <a:off x="5739913" y="3850023"/>
            <a:ext cx="18287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8" name="Picture 17">
            <a:extLst>
              <a:ext uri="{FF2B5EF4-FFF2-40B4-BE49-F238E27FC236}">
                <a16:creationId xmlns:a16="http://schemas.microsoft.com/office/drawing/2014/main" id="{3656BD16-611C-42DA-B4AA-C4E43C6068C0}"/>
              </a:ext>
            </a:extLst>
          </p:cNvPr>
          <p:cNvPicPr>
            <a:picLocks noChangeAspect="1"/>
          </p:cNvPicPr>
          <p:nvPr userDrawn="1"/>
        </p:nvPicPr>
        <p:blipFill>
          <a:blip r:embed="rId2"/>
          <a:stretch>
            <a:fillRect/>
          </a:stretch>
        </p:blipFill>
        <p:spPr>
          <a:xfrm>
            <a:off x="5489926" y="1948619"/>
            <a:ext cx="2269007" cy="348543"/>
          </a:xfrm>
          <a:prstGeom prst="rect">
            <a:avLst/>
          </a:prstGeom>
        </p:spPr>
      </p:pic>
      <p:grpSp>
        <p:nvGrpSpPr>
          <p:cNvPr id="20" name="Group 19">
            <a:extLst>
              <a:ext uri="{FF2B5EF4-FFF2-40B4-BE49-F238E27FC236}">
                <a16:creationId xmlns:a16="http://schemas.microsoft.com/office/drawing/2014/main" id="{12A735E9-5008-4DB9-A844-0E2D253E192F}"/>
              </a:ext>
            </a:extLst>
          </p:cNvPr>
          <p:cNvGrpSpPr/>
          <p:nvPr userDrawn="1"/>
        </p:nvGrpSpPr>
        <p:grpSpPr>
          <a:xfrm>
            <a:off x="5489926" y="2518100"/>
            <a:ext cx="2399344" cy="1748856"/>
            <a:chOff x="5052053" y="2949715"/>
            <a:chExt cx="3843536" cy="2302751"/>
          </a:xfrm>
        </p:grpSpPr>
        <p:sp>
          <p:nvSpPr>
            <p:cNvPr id="22" name="Rectangle 21">
              <a:extLst>
                <a:ext uri="{FF2B5EF4-FFF2-40B4-BE49-F238E27FC236}">
                  <a16:creationId xmlns:a16="http://schemas.microsoft.com/office/drawing/2014/main" id="{5F36FFAA-08FB-4821-A222-ED1198034913}"/>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3" name="TextBox 22">
              <a:extLst>
                <a:ext uri="{FF2B5EF4-FFF2-40B4-BE49-F238E27FC236}">
                  <a16:creationId xmlns:a16="http://schemas.microsoft.com/office/drawing/2014/main" id="{A3BF3388-A900-4F37-8CD4-1757CEABB358}"/>
                </a:ext>
              </a:extLst>
            </p:cNvPr>
            <p:cNvSpPr txBox="1"/>
            <p:nvPr/>
          </p:nvSpPr>
          <p:spPr>
            <a:xfrm>
              <a:off x="5108243" y="2975246"/>
              <a:ext cx="3787346" cy="486306"/>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Theme Gradients</a:t>
              </a:r>
              <a:br>
                <a:rPr lang="en-US" sz="900" dirty="0">
                  <a:latin typeface="Arial" panose="020B0604020202020204" pitchFamily="34" charset="0"/>
                  <a:cs typeface="Arial" panose="020B0604020202020204" pitchFamily="34" charset="0"/>
                </a:rPr>
              </a:br>
              <a:r>
                <a:rPr lang="en-US" sz="900" i="1" dirty="0">
                  <a:latin typeface="Arial" panose="020B0604020202020204" pitchFamily="34" charset="0"/>
                  <a:cs typeface="Arial" panose="020B0604020202020204" pitchFamily="34" charset="0"/>
                </a:rPr>
                <a:t>(Only use as accents)</a:t>
              </a:r>
            </a:p>
          </p:txBody>
        </p:sp>
        <p:pic>
          <p:nvPicPr>
            <p:cNvPr id="24" name="Picture 23">
              <a:extLst>
                <a:ext uri="{FF2B5EF4-FFF2-40B4-BE49-F238E27FC236}">
                  <a16:creationId xmlns:a16="http://schemas.microsoft.com/office/drawing/2014/main" id="{82C10E29-2FF2-4FCA-B58B-1A9BB8FA595F}"/>
                </a:ext>
              </a:extLst>
            </p:cNvPr>
            <p:cNvPicPr>
              <a:picLocks noChangeAspect="1"/>
            </p:cNvPicPr>
            <p:nvPr/>
          </p:nvPicPr>
          <p:blipFill>
            <a:blip r:embed="rId3"/>
            <a:stretch>
              <a:fillRect/>
            </a:stretch>
          </p:blipFill>
          <p:spPr>
            <a:xfrm>
              <a:off x="5052053" y="3575301"/>
              <a:ext cx="3689761" cy="1677165"/>
            </a:xfrm>
            <a:prstGeom prst="rect">
              <a:avLst/>
            </a:prstGeom>
          </p:spPr>
        </p:pic>
      </p:grpSp>
      <p:grpSp>
        <p:nvGrpSpPr>
          <p:cNvPr id="28" name="Group 27">
            <a:extLst>
              <a:ext uri="{FF2B5EF4-FFF2-40B4-BE49-F238E27FC236}">
                <a16:creationId xmlns:a16="http://schemas.microsoft.com/office/drawing/2014/main" id="{6DBF3751-A3BF-4E86-A0E8-C5B80DBE6867}"/>
              </a:ext>
            </a:extLst>
          </p:cNvPr>
          <p:cNvGrpSpPr/>
          <p:nvPr/>
        </p:nvGrpSpPr>
        <p:grpSpPr>
          <a:xfrm>
            <a:off x="5489926" y="1676427"/>
            <a:ext cx="2378813" cy="334946"/>
            <a:chOff x="5073826" y="1142635"/>
            <a:chExt cx="3871861" cy="441029"/>
          </a:xfrm>
        </p:grpSpPr>
        <p:sp>
          <p:nvSpPr>
            <p:cNvPr id="34" name="Rectangle 33">
              <a:extLst>
                <a:ext uri="{FF2B5EF4-FFF2-40B4-BE49-F238E27FC236}">
                  <a16:creationId xmlns:a16="http://schemas.microsoft.com/office/drawing/2014/main" id="{9C72EA5C-F0F9-4007-98B3-5C7CF220EE1F}"/>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5" name="TextBox 34">
              <a:extLst>
                <a:ext uri="{FF2B5EF4-FFF2-40B4-BE49-F238E27FC236}">
                  <a16:creationId xmlns:a16="http://schemas.microsoft.com/office/drawing/2014/main" id="{CAF7E5C1-7A65-4D83-86D0-2D0C3E37EA07}"/>
                </a:ext>
              </a:extLst>
            </p:cNvPr>
            <p:cNvSpPr txBox="1"/>
            <p:nvPr/>
          </p:nvSpPr>
          <p:spPr>
            <a:xfrm>
              <a:off x="5158341" y="1189883"/>
              <a:ext cx="3787346" cy="303940"/>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Theme Colors</a:t>
              </a:r>
              <a:endParaRPr lang="en-US" sz="900" b="1"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378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idx="1" hasCustomPrompt="1"/>
          </p:nvPr>
        </p:nvSpPr>
        <p:spPr>
          <a:xfrm>
            <a:off x="1885950" y="1188720"/>
            <a:ext cx="6858000" cy="4846320"/>
          </a:xfrm>
        </p:spPr>
        <p:txBody>
          <a:bodyPr>
            <a:noAutofit/>
          </a:bodyPr>
          <a:lstStyle>
            <a:lvl4pPr>
              <a:defRPr>
                <a:solidFill>
                  <a:schemeClr val="accent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34590" y="6263644"/>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extLst>
      <p:ext uri="{BB962C8B-B14F-4D97-AF65-F5344CB8AC3E}">
        <p14:creationId xmlns:p14="http://schemas.microsoft.com/office/powerpoint/2010/main" val="1192772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94100" y="1559857"/>
            <a:ext cx="3082739" cy="4401671"/>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0" name="Footer Placeholder 4">
            <a:extLst>
              <a:ext uri="{FF2B5EF4-FFF2-40B4-BE49-F238E27FC236}">
                <a16:creationId xmlns:a16="http://schemas.microsoft.com/office/drawing/2014/main" id="{65A16048-5E97-0B4B-8AF7-6E37189E6456}"/>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6BCA0455-726B-5C42-836E-5F7AD80ECDB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3" name="Date Placeholder 3">
            <a:extLst>
              <a:ext uri="{FF2B5EF4-FFF2-40B4-BE49-F238E27FC236}">
                <a16:creationId xmlns:a16="http://schemas.microsoft.com/office/drawing/2014/main" id="{53955E42-BE89-C849-9591-6A5226F7EC01}"/>
              </a:ext>
            </a:extLst>
          </p:cNvPr>
          <p:cNvSpPr>
            <a:spLocks noGrp="1"/>
          </p:cNvSpPr>
          <p:nvPr>
            <p:ph type="dt" sz="half" idx="10"/>
          </p:nvPr>
        </p:nvSpPr>
        <p:spPr>
          <a:xfrm>
            <a:off x="6689598" y="6263644"/>
            <a:ext cx="2054352" cy="365125"/>
          </a:xfrm>
          <a:prstGeom prst="rect">
            <a:avLst/>
          </a:prstGeom>
        </p:spPr>
        <p:txBody>
          <a:bodyPr/>
          <a:lstStyle/>
          <a:p>
            <a:endParaRPr lang="en-US"/>
          </a:p>
        </p:txBody>
      </p:sp>
      <p:graphicFrame>
        <p:nvGraphicFramePr>
          <p:cNvPr id="14" name="Table 13">
            <a:extLst>
              <a:ext uri="{FF2B5EF4-FFF2-40B4-BE49-F238E27FC236}">
                <a16:creationId xmlns:a16="http://schemas.microsoft.com/office/drawing/2014/main" id="{3C359EA5-29F8-42DD-BD51-518256BD63D1}"/>
              </a:ext>
            </a:extLst>
          </p:cNvPr>
          <p:cNvGraphicFramePr>
            <a:graphicFrameLocks noGrp="1"/>
          </p:cNvGraphicFramePr>
          <p:nvPr userDrawn="1">
            <p:extLst>
              <p:ext uri="{D42A27DB-BD31-4B8C-83A1-F6EECF244321}">
                <p14:modId xmlns:p14="http://schemas.microsoft.com/office/powerpoint/2010/main" val="2858142338"/>
              </p:ext>
            </p:extLst>
          </p:nvPr>
        </p:nvGraphicFramePr>
        <p:xfrm>
          <a:off x="5591176" y="1957705"/>
          <a:ext cx="2803712" cy="1097280"/>
        </p:xfrm>
        <a:graphic>
          <a:graphicData uri="http://schemas.openxmlformats.org/drawingml/2006/table">
            <a:tbl>
              <a:tblPr firstRow="1" bandRow="1">
                <a:tableStyleId>{5C22544A-7EE6-4342-B048-85BDC9FD1C3A}</a:tableStyleId>
              </a:tblPr>
              <a:tblGrid>
                <a:gridCol w="2803712">
                  <a:extLst>
                    <a:ext uri="{9D8B030D-6E8A-4147-A177-3AD203B41FA5}">
                      <a16:colId xmlns:a16="http://schemas.microsoft.com/office/drawing/2014/main" val="1539176916"/>
                    </a:ext>
                  </a:extLst>
                </a:gridCol>
              </a:tblGrid>
              <a:tr h="0">
                <a:tc>
                  <a:txBody>
                    <a:bodyPr/>
                    <a:lstStyle/>
                    <a:p>
                      <a:r>
                        <a:rPr lang="en-US" sz="2400" b="1" dirty="0">
                          <a:solidFill>
                            <a:schemeClr val="bg1"/>
                          </a:solidFill>
                        </a:rPr>
                        <a:t>Call out goes here. </a:t>
                      </a:r>
                      <a:r>
                        <a:rPr lang="en-US" sz="2400" b="1" i="0" kern="1200" dirty="0">
                          <a:solidFill>
                            <a:schemeClr val="bg1"/>
                          </a:solidFill>
                          <a:effectLst/>
                          <a:latin typeface="+mn-lt"/>
                          <a:ea typeface="+mn-ea"/>
                          <a:cs typeface="+mn-cs"/>
                        </a:rPr>
                        <a:t>Keep it brief and to the point.</a:t>
                      </a:r>
                      <a:endParaRPr lang="en-US" sz="2400" b="1" dirty="0">
                        <a:solidFill>
                          <a:schemeClr val="bg1"/>
                        </a:solidFill>
                      </a:endParaRPr>
                    </a:p>
                  </a:txBody>
                  <a:tcPr marL="68580" marR="68580" marT="182880" marB="182880">
                    <a:lnT w="76200" cap="flat" cmpd="sng" algn="ctr">
                      <a:solidFill>
                        <a:schemeClr val="bg2"/>
                      </a:solidFill>
                      <a:prstDash val="solid"/>
                      <a:round/>
                      <a:headEnd type="none" w="med" len="med"/>
                      <a:tailEnd type="none" w="med" len="med"/>
                    </a:lnT>
                    <a:lnB w="762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45226032"/>
                  </a:ext>
                </a:extLst>
              </a:tr>
            </a:tbl>
          </a:graphicData>
        </a:graphic>
      </p:graphicFrame>
      <p:sp>
        <p:nvSpPr>
          <p:cNvPr id="5" name="Text Placeholder 4">
            <a:extLst>
              <a:ext uri="{FF2B5EF4-FFF2-40B4-BE49-F238E27FC236}">
                <a16:creationId xmlns:a16="http://schemas.microsoft.com/office/drawing/2014/main" id="{9309ABBC-00A2-4E78-8F09-31A842D1D964}"/>
              </a:ext>
            </a:extLst>
          </p:cNvPr>
          <p:cNvSpPr>
            <a:spLocks noGrp="1"/>
          </p:cNvSpPr>
          <p:nvPr>
            <p:ph type="body" sz="quarter" idx="13"/>
          </p:nvPr>
        </p:nvSpPr>
        <p:spPr>
          <a:xfrm>
            <a:off x="5591176" y="2080715"/>
            <a:ext cx="2803922" cy="851261"/>
          </a:xfrm>
        </p:spPr>
        <p:txBody>
          <a:bodyPr/>
          <a:lstStyle>
            <a:lvl1pPr>
              <a:defRPr sz="1800">
                <a:solidFill>
                  <a:srgbClr val="0A3161"/>
                </a:solidFill>
              </a:defRPr>
            </a:lvl1pPr>
          </a:lstStyle>
          <a:p>
            <a:pPr lvl="0"/>
            <a:r>
              <a:rPr lang="en-US"/>
              <a:t>Click to edit Master text styles</a:t>
            </a:r>
          </a:p>
        </p:txBody>
      </p:sp>
    </p:spTree>
    <p:extLst>
      <p:ext uri="{BB962C8B-B14F-4D97-AF65-F5344CB8AC3E}">
        <p14:creationId xmlns:p14="http://schemas.microsoft.com/office/powerpoint/2010/main" val="2639613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cxnSp>
        <p:nvCxnSpPr>
          <p:cNvPr id="26" name="Straight Arrow Connector 25" descr="Vertical Arrow pointing to where the footer information needs to be updated in a dialog box" title="Vertical Arrow">
            <a:extLst>
              <a:ext uri="{FF2B5EF4-FFF2-40B4-BE49-F238E27FC236}">
                <a16:creationId xmlns:a16="http://schemas.microsoft.com/office/drawing/2014/main" id="{71ACC01B-D13D-4EA2-B6C9-45D412E6758E}"/>
              </a:ext>
            </a:extLst>
          </p:cNvPr>
          <p:cNvCxnSpPr/>
          <p:nvPr userDrawn="1"/>
        </p:nvCxnSpPr>
        <p:spPr>
          <a:xfrm flipV="1">
            <a:off x="700122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460B5D0-0402-493B-9BD5-37AB2C767404}"/>
              </a:ext>
            </a:extLst>
          </p:cNvPr>
          <p:cNvPicPr>
            <a:picLocks noChangeAspect="1"/>
          </p:cNvPicPr>
          <p:nvPr userDrawn="1"/>
        </p:nvPicPr>
        <p:blipFill>
          <a:blip r:embed="rId2"/>
          <a:stretch>
            <a:fillRect/>
          </a:stretch>
        </p:blipFill>
        <p:spPr>
          <a:xfrm>
            <a:off x="5486400" y="1768738"/>
            <a:ext cx="2486025" cy="3184833"/>
          </a:xfrm>
          <a:prstGeom prst="rect">
            <a:avLst/>
          </a:prstGeom>
        </p:spPr>
      </p:pic>
    </p:spTree>
    <p:extLst>
      <p:ext uri="{BB962C8B-B14F-4D97-AF65-F5344CB8AC3E}">
        <p14:creationId xmlns:p14="http://schemas.microsoft.com/office/powerpoint/2010/main" val="145664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12" name="Table Placeholder 6" descr="Example of IRS blue banded table style" title="Table Example">
            <a:extLst>
              <a:ext uri="{FF2B5EF4-FFF2-40B4-BE49-F238E27FC236}">
                <a16:creationId xmlns:a16="http://schemas.microsoft.com/office/drawing/2014/main" id="{96EC36E7-3EFE-417D-A923-7BBEB7A875E0}"/>
              </a:ext>
            </a:extLst>
          </p:cNvPr>
          <p:cNvGraphicFramePr>
            <a:graphicFrameLocks/>
          </p:cNvGraphicFramePr>
          <p:nvPr userDrawn="1">
            <p:extLst>
              <p:ext uri="{D42A27DB-BD31-4B8C-83A1-F6EECF244321}">
                <p14:modId xmlns:p14="http://schemas.microsoft.com/office/powerpoint/2010/main" val="1787508731"/>
              </p:ext>
            </p:extLst>
          </p:nvPr>
        </p:nvGraphicFramePr>
        <p:xfrm>
          <a:off x="1954530" y="1249550"/>
          <a:ext cx="6789420" cy="4394588"/>
        </p:xfrm>
        <a:graphic>
          <a:graphicData uri="http://schemas.openxmlformats.org/drawingml/2006/table">
            <a:tbl>
              <a:tblPr firstRow="1" bandRow="1">
                <a:tableStyleId>{5940675A-B579-460E-94D1-54222C63F5DA}</a:tableStyleId>
              </a:tblPr>
              <a:tblGrid>
                <a:gridCol w="1697355">
                  <a:extLst>
                    <a:ext uri="{9D8B030D-6E8A-4147-A177-3AD203B41FA5}">
                      <a16:colId xmlns:a16="http://schemas.microsoft.com/office/drawing/2014/main" val="20000"/>
                    </a:ext>
                  </a:extLst>
                </a:gridCol>
                <a:gridCol w="1697355">
                  <a:extLst>
                    <a:ext uri="{9D8B030D-6E8A-4147-A177-3AD203B41FA5}">
                      <a16:colId xmlns:a16="http://schemas.microsoft.com/office/drawing/2014/main" val="20001"/>
                    </a:ext>
                  </a:extLst>
                </a:gridCol>
                <a:gridCol w="1697355">
                  <a:extLst>
                    <a:ext uri="{9D8B030D-6E8A-4147-A177-3AD203B41FA5}">
                      <a16:colId xmlns:a16="http://schemas.microsoft.com/office/drawing/2014/main" val="20002"/>
                    </a:ext>
                  </a:extLst>
                </a:gridCol>
                <a:gridCol w="1697355">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76763" marR="76763"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9056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8" name="Table Placeholder 6" descr="Example of IRS blue banded table style" title="Table Example">
            <a:extLst>
              <a:ext uri="{FF2B5EF4-FFF2-40B4-BE49-F238E27FC236}">
                <a16:creationId xmlns:a16="http://schemas.microsoft.com/office/drawing/2014/main" id="{E9FEA915-730F-4D0B-8A25-1B6886A60100}"/>
              </a:ext>
            </a:extLst>
          </p:cNvPr>
          <p:cNvGraphicFramePr>
            <a:graphicFrameLocks/>
          </p:cNvGraphicFramePr>
          <p:nvPr userDrawn="1">
            <p:extLst>
              <p:ext uri="{D42A27DB-BD31-4B8C-83A1-F6EECF244321}">
                <p14:modId xmlns:p14="http://schemas.microsoft.com/office/powerpoint/2010/main" val="2282534984"/>
              </p:ext>
            </p:extLst>
          </p:nvPr>
        </p:nvGraphicFramePr>
        <p:xfrm>
          <a:off x="1954530" y="1371600"/>
          <a:ext cx="6789420" cy="4394588"/>
        </p:xfrm>
        <a:graphic>
          <a:graphicData uri="http://schemas.openxmlformats.org/drawingml/2006/table">
            <a:tbl>
              <a:tblPr firstRow="1" bandRow="1">
                <a:tableStyleId>{5940675A-B579-460E-94D1-54222C63F5DA}</a:tableStyleId>
              </a:tblPr>
              <a:tblGrid>
                <a:gridCol w="1697355">
                  <a:extLst>
                    <a:ext uri="{9D8B030D-6E8A-4147-A177-3AD203B41FA5}">
                      <a16:colId xmlns:a16="http://schemas.microsoft.com/office/drawing/2014/main" val="20000"/>
                    </a:ext>
                  </a:extLst>
                </a:gridCol>
                <a:gridCol w="1697355">
                  <a:extLst>
                    <a:ext uri="{9D8B030D-6E8A-4147-A177-3AD203B41FA5}">
                      <a16:colId xmlns:a16="http://schemas.microsoft.com/office/drawing/2014/main" val="20001"/>
                    </a:ext>
                  </a:extLst>
                </a:gridCol>
                <a:gridCol w="1697355">
                  <a:extLst>
                    <a:ext uri="{9D8B030D-6E8A-4147-A177-3AD203B41FA5}">
                      <a16:colId xmlns:a16="http://schemas.microsoft.com/office/drawing/2014/main" val="20002"/>
                    </a:ext>
                  </a:extLst>
                </a:gridCol>
                <a:gridCol w="1697355">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marL="68580" marR="68580"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80162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graphicFrame>
        <p:nvGraphicFramePr>
          <p:cNvPr id="18" name="Table Placeholder 6" descr="Example of IRS blue banded table style" title="Table Example">
            <a:extLst>
              <a:ext uri="{FF2B5EF4-FFF2-40B4-BE49-F238E27FC236}">
                <a16:creationId xmlns:a16="http://schemas.microsoft.com/office/drawing/2014/main" id="{60D9B765-C052-44A1-9A2B-1EC68CA028BD}"/>
              </a:ext>
            </a:extLst>
          </p:cNvPr>
          <p:cNvGraphicFramePr>
            <a:graphicFrameLocks/>
          </p:cNvGraphicFramePr>
          <p:nvPr userDrawn="1">
            <p:extLst>
              <p:ext uri="{D42A27DB-BD31-4B8C-83A1-F6EECF244321}">
                <p14:modId xmlns:p14="http://schemas.microsoft.com/office/powerpoint/2010/main" val="1341057095"/>
              </p:ext>
            </p:extLst>
          </p:nvPr>
        </p:nvGraphicFramePr>
        <p:xfrm>
          <a:off x="5486400" y="2115788"/>
          <a:ext cx="3257550" cy="2336455"/>
        </p:xfrm>
        <a:graphic>
          <a:graphicData uri="http://schemas.openxmlformats.org/drawingml/2006/table">
            <a:tbl>
              <a:tblPr firstRow="1" bandRow="1">
                <a:tableStyleId>{5940675A-B579-460E-94D1-54222C63F5DA}</a:tableStyleId>
              </a:tblPr>
              <a:tblGrid>
                <a:gridCol w="814388">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14388">
                  <a:extLst>
                    <a:ext uri="{9D8B030D-6E8A-4147-A177-3AD203B41FA5}">
                      <a16:colId xmlns:a16="http://schemas.microsoft.com/office/drawing/2014/main" val="20003"/>
                    </a:ext>
                  </a:extLst>
                </a:gridCol>
              </a:tblGrid>
              <a:tr h="212405">
                <a:tc>
                  <a:txBody>
                    <a:bodyPr/>
                    <a:lstStyle/>
                    <a:p>
                      <a:pPr algn="ct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Arial" charset="0"/>
                          <a:ea typeface="Arial" charset="0"/>
                          <a:cs typeface="Arial" charset="0"/>
                        </a:rPr>
                        <a:t>Style Header</a:t>
                      </a: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212405">
                <a:tc>
                  <a:txBody>
                    <a:bodyPr/>
                    <a:lstStyle/>
                    <a:p>
                      <a:r>
                        <a:rPr lang="en-US" sz="700" dirty="0">
                          <a:solidFill>
                            <a:srgbClr val="0A3161"/>
                          </a:solidFill>
                          <a:latin typeface="Arial" charset="0"/>
                          <a:ea typeface="Arial" charset="0"/>
                          <a:cs typeface="Arial" charset="0"/>
                        </a:rPr>
                        <a:t>Text</a:t>
                      </a: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2405">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700" dirty="0">
                        <a:solidFill>
                          <a:srgbClr val="0A3161"/>
                        </a:solidFill>
                        <a:latin typeface="Arial" charset="0"/>
                        <a:ea typeface="Arial" charset="0"/>
                        <a:cs typeface="Arial" charset="0"/>
                      </a:endParaRPr>
                    </a:p>
                  </a:txBody>
                  <a:tcPr marL="36461" marR="36461" marT="24308" marB="24308"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332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5479678" y="1188721"/>
            <a:ext cx="3264272" cy="774551"/>
          </a:xfrm>
        </p:spPr>
        <p:txBody>
          <a:bodyPr/>
          <a:lstStyle>
            <a:lvl1pPr>
              <a:defRPr sz="1050">
                <a:solidFill>
                  <a:srgbClr val="009FDA"/>
                </a:solidFill>
              </a:defRPr>
            </a:lvl1pPr>
          </a:lstStyle>
          <a:p>
            <a:pPr lvl="0"/>
            <a:r>
              <a:rPr lang="en-US"/>
              <a:t>Click to edit Master text styles</a:t>
            </a:r>
          </a:p>
        </p:txBody>
      </p:sp>
      <p:sp>
        <p:nvSpPr>
          <p:cNvPr id="12" name="Text Placeholder 18">
            <a:extLst>
              <a:ext uri="{FF2B5EF4-FFF2-40B4-BE49-F238E27FC236}">
                <a16:creationId xmlns:a16="http://schemas.microsoft.com/office/drawing/2014/main" id="{6A9C076B-581B-4A76-B931-2A8BC6406554}"/>
              </a:ext>
            </a:extLst>
          </p:cNvPr>
          <p:cNvSpPr>
            <a:spLocks noGrp="1"/>
          </p:cNvSpPr>
          <p:nvPr>
            <p:ph type="body" sz="quarter" idx="26"/>
          </p:nvPr>
        </p:nvSpPr>
        <p:spPr>
          <a:xfrm>
            <a:off x="-1330908" y="1188720"/>
            <a:ext cx="1156097" cy="1160034"/>
          </a:xfrm>
        </p:spPr>
        <p:txBody>
          <a:bodyPr/>
          <a:lstStyle>
            <a:lvl1pPr>
              <a:defRPr sz="600" b="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0" name="Picture 10" descr=" A screenshot of the Format Picture dialog box that shows were to enter alt text" title="Picture of Alt Text Dialog Box">
            <a:extLst>
              <a:ext uri="{FF2B5EF4-FFF2-40B4-BE49-F238E27FC236}">
                <a16:creationId xmlns:a16="http://schemas.microsoft.com/office/drawing/2014/main" id="{107D743D-D348-43B3-B711-521F5377ED0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r="-49"/>
          <a:stretch>
            <a:fillRect/>
          </a:stretch>
        </p:blipFill>
        <p:spPr bwMode="auto">
          <a:xfrm>
            <a:off x="5490803" y="2052181"/>
            <a:ext cx="271046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31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50" y="2697938"/>
            <a:ext cx="6858000"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85949" y="1592498"/>
            <a:ext cx="6858000" cy="1042415"/>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885950" y="6022446"/>
            <a:ext cx="3687172" cy="377507"/>
          </a:xfrm>
        </p:spPr>
        <p:txBody>
          <a:bodyPr/>
          <a:lstStyle>
            <a:lvl1pPr>
              <a:defRPr sz="1350" b="0">
                <a:solidFill>
                  <a:srgbClr val="B31942"/>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2743200" cy="1554480"/>
          </a:xfrm>
          <a:prstGeom prst="rect">
            <a:avLst/>
          </a:prstGeom>
        </p:spPr>
        <p:txBody>
          <a:bodyPr anchor="b"/>
          <a:lstStyle>
            <a:lvl1pPr>
              <a:defRPr sz="2400">
                <a:solidFill>
                  <a:srgbClr val="B31942"/>
                </a:solidFill>
              </a:defRPr>
            </a:lvl1pPr>
          </a:lstStyle>
          <a:p>
            <a:r>
              <a:rPr lang="en-US" dirty="0"/>
              <a:t>Click to add content</a:t>
            </a:r>
          </a:p>
        </p:txBody>
      </p:sp>
      <p:sp>
        <p:nvSpPr>
          <p:cNvPr id="4" name="Text Placeholder 3"/>
          <p:cNvSpPr>
            <a:spLocks noGrp="1"/>
          </p:cNvSpPr>
          <p:nvPr>
            <p:ph type="body" sz="half" idx="2"/>
          </p:nvPr>
        </p:nvSpPr>
        <p:spPr>
          <a:xfrm>
            <a:off x="1885950" y="2926080"/>
            <a:ext cx="274320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Footer Placeholder 4">
            <a:extLst>
              <a:ext uri="{FF2B5EF4-FFF2-40B4-BE49-F238E27FC236}">
                <a16:creationId xmlns:a16="http://schemas.microsoft.com/office/drawing/2014/main" id="{EA213C33-CFD6-AB43-84B3-A1FDCB48BEBB}"/>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96EDCDBE-938C-0E49-92ED-64117C763108}"/>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1" name="Date Placeholder 3">
            <a:extLst>
              <a:ext uri="{FF2B5EF4-FFF2-40B4-BE49-F238E27FC236}">
                <a16:creationId xmlns:a16="http://schemas.microsoft.com/office/drawing/2014/main" id="{78AD138E-7192-EE4E-B5AA-2B2510361F82}"/>
              </a:ext>
            </a:extLst>
          </p:cNvPr>
          <p:cNvSpPr>
            <a:spLocks noGrp="1"/>
          </p:cNvSpPr>
          <p:nvPr>
            <p:ph type="dt" sz="half" idx="10"/>
          </p:nvPr>
        </p:nvSpPr>
        <p:spPr>
          <a:xfrm>
            <a:off x="6689598" y="6263644"/>
            <a:ext cx="2054352" cy="365125"/>
          </a:xfrm>
          <a:prstGeom prst="rect">
            <a:avLst/>
          </a:prstGeom>
        </p:spPr>
        <p:txBody>
          <a:bodyPr/>
          <a:lstStyle/>
          <a:p>
            <a:endParaRPr lang="en-US"/>
          </a:p>
        </p:txBody>
      </p:sp>
      <p:pic>
        <p:nvPicPr>
          <p:cNvPr id="8" name="Picture Placeholder 3" descr="Placeholder box to insert an image into" title="Image Placeholder">
            <a:extLst>
              <a:ext uri="{FF2B5EF4-FFF2-40B4-BE49-F238E27FC236}">
                <a16:creationId xmlns:a16="http://schemas.microsoft.com/office/drawing/2014/main" id="{8248D1FB-EC3C-45BF-884F-4A3A4C2F05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962525" y="1188721"/>
            <a:ext cx="3781425" cy="4647317"/>
          </a:xfrm>
          <a:prstGeom prst="rect">
            <a:avLst/>
          </a:prstGeom>
          <a:effectLst>
            <a:outerShdw blurRad="127000" dist="127000" dir="2700000" algn="tl" rotWithShape="0">
              <a:prstClr val="black">
                <a:alpha val="30000"/>
              </a:prstClr>
            </a:outerShdw>
          </a:effectLst>
        </p:spPr>
      </p:pic>
      <p:sp>
        <p:nvSpPr>
          <p:cNvPr id="12" name="Text Placeholder 18">
            <a:extLst>
              <a:ext uri="{FF2B5EF4-FFF2-40B4-BE49-F238E27FC236}">
                <a16:creationId xmlns:a16="http://schemas.microsoft.com/office/drawing/2014/main" id="{7A39F1D3-6677-4CAF-A955-7E0F4EF61BA7}"/>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19148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sz="half" idx="1"/>
          </p:nvPr>
        </p:nvSpPr>
        <p:spPr>
          <a:xfrm>
            <a:off x="1885950" y="1188720"/>
            <a:ext cx="3257550" cy="4754880"/>
          </a:xfrm>
        </p:spPr>
        <p:txBody>
          <a:bodyPr/>
          <a:lstStyle>
            <a:lvl1pPr>
              <a:defRPr sz="900" b="0">
                <a:solidFill>
                  <a:srgbClr val="0A3161"/>
                </a:solidFill>
              </a:defRPr>
            </a:lvl1pPr>
            <a:lvl5pPr>
              <a:defRPr sz="15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531495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4AF4FFC-B9D8-42CE-96C5-2DB1E1165626}"/>
              </a:ext>
            </a:extLst>
          </p:cNvPr>
          <p:cNvSpPr>
            <a:spLocks noGrp="1"/>
          </p:cNvSpPr>
          <p:nvPr>
            <p:ph type="body" sz="quarter" idx="16"/>
          </p:nvPr>
        </p:nvSpPr>
        <p:spPr>
          <a:xfrm>
            <a:off x="5543973" y="4601477"/>
            <a:ext cx="2951560" cy="685800"/>
          </a:xfrm>
        </p:spPr>
        <p:txBody>
          <a:bodyPr/>
          <a:lstStyle>
            <a:lvl1pPr>
              <a:defRPr sz="1125" b="1">
                <a:solidFill>
                  <a:srgbClr val="009FDA"/>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dirty="0"/>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781057C3-FDA3-B146-AA6C-F3C04E67C803}" type="slidenum">
              <a:rPr lang="en-US" smtClean="0"/>
              <a:pPr/>
              <a:t>‹#›</a:t>
            </a:fld>
            <a:endParaRPr lang="en-US" dirty="0"/>
          </a:p>
        </p:txBody>
      </p:sp>
      <p:pic>
        <p:nvPicPr>
          <p:cNvPr id="18" name="Picture 17">
            <a:extLst>
              <a:ext uri="{FF2B5EF4-FFF2-40B4-BE49-F238E27FC236}">
                <a16:creationId xmlns:a16="http://schemas.microsoft.com/office/drawing/2014/main" id="{02E3C9DE-2229-455F-9E2D-D7BC9132023D}"/>
              </a:ext>
            </a:extLst>
          </p:cNvPr>
          <p:cNvPicPr>
            <a:picLocks noChangeAspect="1"/>
          </p:cNvPicPr>
          <p:nvPr userDrawn="1"/>
        </p:nvPicPr>
        <p:blipFill>
          <a:blip r:embed="rId2"/>
          <a:stretch>
            <a:fillRect/>
          </a:stretch>
        </p:blipFill>
        <p:spPr>
          <a:xfrm>
            <a:off x="5560988" y="1483727"/>
            <a:ext cx="2732504" cy="2995362"/>
          </a:xfrm>
          <a:prstGeom prst="rect">
            <a:avLst/>
          </a:prstGeom>
        </p:spPr>
      </p:pic>
    </p:spTree>
    <p:extLst>
      <p:ext uri="{BB962C8B-B14F-4D97-AF65-F5344CB8AC3E}">
        <p14:creationId xmlns:p14="http://schemas.microsoft.com/office/powerpoint/2010/main" val="211138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885950" y="2697938"/>
            <a:ext cx="6858000"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885949" y="1592498"/>
            <a:ext cx="6858000" cy="1043797"/>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885950" y="6022446"/>
            <a:ext cx="3687172" cy="377507"/>
          </a:xfrm>
        </p:spPr>
        <p:txBody>
          <a:bodyPr/>
          <a:lstStyle>
            <a:lvl1pPr>
              <a:defRPr sz="135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2356524" y="128016"/>
            <a:ext cx="6343649"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16660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1A1E0BB4-0DA1-B349-A3A6-F2208CE09DE4}"/>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0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858000" cy="640080"/>
          </a:xfrm>
          <a:prstGeom prst="rect">
            <a:avLst/>
          </a:prstGeom>
          <a:solidFill>
            <a:schemeClr val="bg1"/>
          </a:solidFill>
        </p:spPr>
        <p:txBody>
          <a:bodyPr lIns="2606040" tIns="182880" rIns="0" anchor="t">
            <a:noAutofit/>
          </a:bodyPr>
          <a:lstStyle>
            <a:lvl1pPr algn="l">
              <a:defRPr sz="21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858000" cy="822960"/>
          </a:xfrm>
          <a:solidFill>
            <a:schemeClr val="bg1"/>
          </a:solidFill>
        </p:spPr>
        <p:txBody>
          <a:bodyPr lIns="260604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858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2354090" y="128016"/>
            <a:ext cx="6343650"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89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dirty="0"/>
              <a:t>Click to add content</a:t>
            </a:r>
          </a:p>
        </p:txBody>
      </p:sp>
      <p:sp>
        <p:nvSpPr>
          <p:cNvPr id="3" name="Content Placeholder 2"/>
          <p:cNvSpPr>
            <a:spLocks noGrp="1"/>
          </p:cNvSpPr>
          <p:nvPr>
            <p:ph idx="1" hasCustomPrompt="1"/>
          </p:nvPr>
        </p:nvSpPr>
        <p:spPr>
          <a:xfrm>
            <a:off x="1885950" y="1188720"/>
            <a:ext cx="6858000" cy="4846320"/>
          </a:xfrm>
        </p:spPr>
        <p:txBody>
          <a:bodyPr>
            <a:noAutofit/>
          </a:bodyPr>
          <a:lstStyle>
            <a:lvl4pPr>
              <a:defRPr>
                <a:solidFill>
                  <a:schemeClr val="accent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34590" y="6263644"/>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128429"/>
            <a:ext cx="6343650" cy="685800"/>
          </a:xfrm>
          <a:prstGeom prst="rect">
            <a:avLst/>
          </a:prstGeom>
        </p:spPr>
        <p:txBody>
          <a:bodyPr/>
          <a:lstStyle>
            <a:lvl1pPr>
              <a:defRPr sz="2100"/>
            </a:lvl1pPr>
          </a:lstStyle>
          <a:p>
            <a:r>
              <a:rPr lang="en-US" dirty="0"/>
              <a:t>Click to add content</a:t>
            </a:r>
          </a:p>
        </p:txBody>
      </p:sp>
      <p:sp>
        <p:nvSpPr>
          <p:cNvPr id="10" name="Table Placeholder 9"/>
          <p:cNvSpPr>
            <a:spLocks noGrp="1"/>
          </p:cNvSpPr>
          <p:nvPr>
            <p:ph type="tbl" sz="quarter" idx="13"/>
          </p:nvPr>
        </p:nvSpPr>
        <p:spPr>
          <a:xfrm>
            <a:off x="1885950" y="1188720"/>
            <a:ext cx="6858000" cy="4846320"/>
          </a:xfrm>
        </p:spPr>
        <p:txBody>
          <a:bodyPr/>
          <a:lstStyle/>
          <a:p>
            <a:r>
              <a:rPr lang="en-US"/>
              <a:t>Click icon to add table</a:t>
            </a:r>
            <a:endParaRPr lang="en-US" dirty="0"/>
          </a:p>
        </p:txBody>
      </p:sp>
      <p:sp>
        <p:nvSpPr>
          <p:cNvPr id="7" name="Footer Placeholder 4">
            <a:extLst>
              <a:ext uri="{FF2B5EF4-FFF2-40B4-BE49-F238E27FC236}">
                <a16:creationId xmlns:a16="http://schemas.microsoft.com/office/drawing/2014/main" id="{89739FDD-9375-1C41-978D-5E33B237B5FC}"/>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D7A3631E-BE47-2D4E-97FE-9AA3FDEF0CA1}"/>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1" name="Date Placeholder 3">
            <a:extLst>
              <a:ext uri="{FF2B5EF4-FFF2-40B4-BE49-F238E27FC236}">
                <a16:creationId xmlns:a16="http://schemas.microsoft.com/office/drawing/2014/main" id="{37898B6C-5707-454D-A543-DB5FB2FD6020}"/>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1188720"/>
            <a:ext cx="6858000" cy="3248026"/>
          </a:xfrm>
          <a:prstGeom prst="rect">
            <a:avLst/>
          </a:prstGeom>
        </p:spPr>
        <p:txBody>
          <a:bodyPr anchor="b"/>
          <a:lstStyle>
            <a:lvl1pPr>
              <a:defRPr sz="4500">
                <a:solidFill>
                  <a:srgbClr val="0A3161"/>
                </a:solidFill>
              </a:defRPr>
            </a:lvl1pPr>
          </a:lstStyle>
          <a:p>
            <a:r>
              <a:rPr lang="en-US" dirty="0"/>
              <a:t>Click to add content</a:t>
            </a:r>
          </a:p>
        </p:txBody>
      </p:sp>
      <p:sp>
        <p:nvSpPr>
          <p:cNvPr id="3" name="Text Placeholder 2"/>
          <p:cNvSpPr>
            <a:spLocks noGrp="1"/>
          </p:cNvSpPr>
          <p:nvPr>
            <p:ph type="body" idx="1"/>
          </p:nvPr>
        </p:nvSpPr>
        <p:spPr>
          <a:xfrm>
            <a:off x="1885950" y="4572000"/>
            <a:ext cx="6858000" cy="1463040"/>
          </a:xfrm>
        </p:spPr>
        <p:txBody>
          <a:bodyPr/>
          <a:lstStyle>
            <a:lvl1pPr marL="0" indent="0">
              <a:buNone/>
              <a:defRPr sz="1800">
                <a:solidFill>
                  <a:srgbClr val="B3194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D8FC6D8-8071-8842-B4CC-16E0FEC2E7C5}"/>
              </a:ext>
            </a:extLst>
          </p:cNvPr>
          <p:cNvSpPr>
            <a:spLocks noGrp="1"/>
          </p:cNvSpPr>
          <p:nvPr>
            <p:ph type="ftr" sz="quarter" idx="11"/>
          </p:nvPr>
        </p:nvSpPr>
        <p:spPr>
          <a:xfrm>
            <a:off x="2434590" y="6263644"/>
            <a:ext cx="36576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09898D44-517C-EA4F-AB8E-CA844E60EC23}"/>
              </a:ext>
            </a:extLst>
          </p:cNvPr>
          <p:cNvSpPr>
            <a:spLocks noGrp="1"/>
          </p:cNvSpPr>
          <p:nvPr>
            <p:ph type="sldNum" sz="quarter" idx="12"/>
          </p:nvPr>
        </p:nvSpPr>
        <p:spPr>
          <a:xfrm>
            <a:off x="1885950" y="6263640"/>
            <a:ext cx="457200" cy="365760"/>
          </a:xfrm>
          <a:prstGeom prst="rect">
            <a:avLst/>
          </a:prstGeom>
        </p:spPr>
        <p:txBody>
          <a:bodyPr/>
          <a:lstStyle/>
          <a:p>
            <a:fld id="{781057C3-FDA3-B146-AA6C-F3C04E67C803}" type="slidenum">
              <a:rPr lang="en-US" smtClean="0"/>
              <a:t>‹#›</a:t>
            </a:fld>
            <a:endParaRPr lang="en-US"/>
          </a:p>
        </p:txBody>
      </p:sp>
      <p:sp>
        <p:nvSpPr>
          <p:cNvPr id="10" name="Date Placeholder 3">
            <a:extLst>
              <a:ext uri="{FF2B5EF4-FFF2-40B4-BE49-F238E27FC236}">
                <a16:creationId xmlns:a16="http://schemas.microsoft.com/office/drawing/2014/main" id="{89D1747F-286F-984E-9F27-1DCC9F4D329A}"/>
              </a:ext>
            </a:extLst>
          </p:cNvPr>
          <p:cNvSpPr>
            <a:spLocks noGrp="1"/>
          </p:cNvSpPr>
          <p:nvPr>
            <p:ph type="dt" sz="half" idx="10"/>
          </p:nvPr>
        </p:nvSpPr>
        <p:spPr>
          <a:xfrm>
            <a:off x="6689598" y="6263644"/>
            <a:ext cx="2054352"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300" y="128016"/>
            <a:ext cx="634365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1885950" y="1188720"/>
            <a:ext cx="68580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37160" marR="0" lvl="2"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4"/>
            <a:ext cx="1999488" cy="365125"/>
          </a:xfrm>
          <a:prstGeom prst="rect">
            <a:avLst/>
          </a:prstGeom>
        </p:spPr>
        <p:txBody>
          <a:bodyPr vert="horz" lIns="91440" tIns="45720" rIns="91440" bIns="45720" rtlCol="0" anchor="ctr"/>
          <a:lstStyle>
            <a:lvl1pPr algn="r">
              <a:defRPr sz="750">
                <a:solidFill>
                  <a:srgbClr val="0A316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2432481" y="6263644"/>
            <a:ext cx="3657600" cy="365125"/>
          </a:xfrm>
          <a:prstGeom prst="rect">
            <a:avLst/>
          </a:prstGeom>
        </p:spPr>
        <p:txBody>
          <a:bodyPr vert="horz" lIns="91440" tIns="45720" rIns="91440" bIns="45720" rtlCol="0" anchor="ctr"/>
          <a:lstStyle>
            <a:lvl1pPr algn="l">
              <a:defRPr sz="750">
                <a:solidFill>
                  <a:srgbClr val="0A316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883841" y="6263640"/>
            <a:ext cx="457200" cy="365760"/>
          </a:xfrm>
          <a:prstGeom prst="rect">
            <a:avLst/>
          </a:prstGeom>
        </p:spPr>
        <p:txBody>
          <a:bodyPr vert="horz" lIns="91440" tIns="45720" rIns="91440" bIns="45720" rtlCol="0" anchor="ctr"/>
          <a:lstStyle>
            <a:lvl1pPr algn="ctr">
              <a:defRPr sz="750" b="1">
                <a:solidFill>
                  <a:srgbClr val="0A3161"/>
                </a:solidFill>
                <a:latin typeface="Arial" charset="0"/>
                <a:ea typeface="Arial" charset="0"/>
                <a:cs typeface="Arial" charset="0"/>
              </a:defRPr>
            </a:lvl1pPr>
          </a:lstStyle>
          <a:p>
            <a:r>
              <a:rPr lang="en-US" dirty="0"/>
              <a:t>Page </a:t>
            </a:r>
            <a:fld id="{781057C3-FDA3-B146-AA6C-F3C04E67C803}" type="slidenum">
              <a:rPr lang="en-US" smtClean="0"/>
              <a:pPr/>
              <a:t>‹#›</a:t>
            </a:fld>
            <a:endParaRPr lang="en-US" dirty="0"/>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1883841"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2505633"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 id="2147483697" r:id="rId4"/>
    <p:sldLayoutId id="2147483698" r:id="rId5"/>
    <p:sldLayoutId id="2147483699" r:id="rId6"/>
    <p:sldLayoutId id="2147483674" r:id="rId7"/>
    <p:sldLayoutId id="2147483685" r:id="rId8"/>
    <p:sldLayoutId id="2147483675" r:id="rId9"/>
    <p:sldLayoutId id="2147483676" r:id="rId10"/>
    <p:sldLayoutId id="2147483677" r:id="rId11"/>
    <p:sldLayoutId id="2147483678" r:id="rId12"/>
    <p:sldLayoutId id="2147483679" r:id="rId13"/>
    <p:sldLayoutId id="2147483680" r:id="rId14"/>
    <p:sldLayoutId id="2147483681"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hf hdr="0" ftr="0" dt="0"/>
  <p:txStyles>
    <p:title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opf.con.site@irs.gov"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irssource.web.irs.gov/Lists/Timekeeping/DispItemForm.aspx?ID=99"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opm.gov/policy-data-oversight/pay-leave/leave-administration/fact-sheets/disabled-veteran-leave/"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nfc.usda.gov/"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mailto:Ogden.Benefits.Section@irs.gov"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www.opm.gov/healthcare-insurance/healthcare/plan-information/"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www.opm.gov/insur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benefeds.com/"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hyperlink" Target="https://www.opm.gov/healthcare-insurance/healthcare" TargetMode="External"/><Relationship Id="rId4" Type="http://schemas.openxmlformats.org/officeDocument/2006/relationships/hyperlink" Target="http://www.fsafed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enefeds.com/"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www.opm.gov/retirement-services/calculators/fegli-calculator/"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s://www.opm.gov/healthcare-insurance/life-insurance/reference-materials/handbook.pdf"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www.sambaplans.com/employee-benevolent-fund/"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www.opm.gov/forms/pdf_fill/sf2823.pdf" TargetMode="External"/><Relationship Id="rId7" Type="http://schemas.openxmlformats.org/officeDocument/2006/relationships/hyperlink" Target="https://www.tsp.gov/PDF/formspubs/tsp-3.pdf"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hyperlink" Target="https://www.opm.gov/forms/pdf_fill/sf2808.pdf" TargetMode="External"/><Relationship Id="rId5" Type="http://schemas.openxmlformats.org/officeDocument/2006/relationships/hyperlink" Target="https://www.opm.gov/forms/pdf_fill/sf3102.pdf" TargetMode="External"/><Relationship Id="rId4" Type="http://schemas.openxmlformats.org/officeDocument/2006/relationships/hyperlink" Target="http://www.opm.gov/forms/pdf_fill/sf1152.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hco.ppsp.phi.payroll@irs.gov"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hyperlink" Target="http://www.opm.gov/healthcare-insurance/healthcare/plan-information/"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hyperlink" Target="https://www.opm.gov/retirement-services/fers-information/"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hyperlink" Target="mailto:opf.con.site@irs.gov" TargetMode="External"/><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hyperlink" Target="mailto:ogden.benefits.section@irs.gov"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opm.gov/" TargetMode="External"/><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hyperlink" Target="https://www.opm.gov/forms/pdf_fill/ri20-97.pdf"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hyperlink" Target="http://getservices.web.irs.gov/" TargetMode="External"/><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8" Type="http://schemas.openxmlformats.org/officeDocument/2006/relationships/hyperlink" Target="http://www.benefeds.com/" TargetMode="External"/><Relationship Id="rId3" Type="http://schemas.openxmlformats.org/officeDocument/2006/relationships/hyperlink" Target="https://platform.grbinc.com/" TargetMode="External"/><Relationship Id="rId7" Type="http://schemas.openxmlformats.org/officeDocument/2006/relationships/hyperlink" Target="http://www.fsafeds.com/" TargetMode="External"/><Relationship Id="rId2" Type="http://schemas.openxmlformats.org/officeDocument/2006/relationships/notesSlide" Target="../notesSlides/notesSlide65.xml"/><Relationship Id="rId1" Type="http://schemas.openxmlformats.org/officeDocument/2006/relationships/slideLayout" Target="../slideLayouts/slideLayout16.xml"/><Relationship Id="rId6" Type="http://schemas.openxmlformats.org/officeDocument/2006/relationships/hyperlink" Target="http://www.ssa.gov/" TargetMode="External"/><Relationship Id="rId5" Type="http://schemas.openxmlformats.org/officeDocument/2006/relationships/hyperlink" Target="http://www.tsp.gov/" TargetMode="External"/><Relationship Id="rId4" Type="http://schemas.openxmlformats.org/officeDocument/2006/relationships/hyperlink" Target="http://www.opm.gov/"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140DDF-9489-42BD-A14A-3257C72A93B3}"/>
              </a:ext>
            </a:extLst>
          </p:cNvPr>
          <p:cNvSpPr>
            <a:spLocks noGrp="1"/>
          </p:cNvSpPr>
          <p:nvPr>
            <p:ph type="body" sz="quarter" idx="20"/>
          </p:nvPr>
        </p:nvSpPr>
        <p:spPr/>
        <p:txBody>
          <a:bodyPr/>
          <a:lstStyle/>
          <a:p>
            <a:r>
              <a:rPr lang="en-US" dirty="0"/>
              <a:t>Human Capital Office</a:t>
            </a:r>
          </a:p>
        </p:txBody>
      </p:sp>
      <p:sp>
        <p:nvSpPr>
          <p:cNvPr id="4" name="Rectangle 3">
            <a:extLst>
              <a:ext uri="{FF2B5EF4-FFF2-40B4-BE49-F238E27FC236}">
                <a16:creationId xmlns:a16="http://schemas.microsoft.com/office/drawing/2014/main" id="{E36799C5-4B35-4325-ABE6-094E2A256CFC}"/>
              </a:ext>
            </a:extLst>
          </p:cNvPr>
          <p:cNvSpPr txBox="1">
            <a:spLocks noChangeArrowheads="1"/>
          </p:cNvSpPr>
          <p:nvPr/>
        </p:nvSpPr>
        <p:spPr>
          <a:xfrm>
            <a:off x="1482090" y="1917849"/>
            <a:ext cx="6396990" cy="3429000"/>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700" dirty="0">
              <a:solidFill>
                <a:srgbClr val="00599C"/>
              </a:solidFill>
              <a:latin typeface="Arial Bold" panose="020B0704020202020204" pitchFamily="34" charset="0"/>
              <a:cs typeface="Arial Bold" panose="020B0704020202020204" pitchFamily="34" charset="0"/>
            </a:endParaRPr>
          </a:p>
          <a:p>
            <a:r>
              <a:rPr lang="en-US" altLang="en-US" sz="4800" dirty="0">
                <a:solidFill>
                  <a:srgbClr val="00599C"/>
                </a:solidFill>
                <a:latin typeface="Arial Bold" panose="020B0704020202020204" pitchFamily="34" charset="0"/>
                <a:cs typeface="Arial Bold" panose="020B0704020202020204" pitchFamily="34" charset="0"/>
              </a:rPr>
              <a:t>New Hire Orientation</a:t>
            </a:r>
          </a:p>
          <a:p>
            <a:pPr algn="ctr"/>
            <a:r>
              <a:rPr lang="en-US" altLang="en-US" sz="2400" dirty="0">
                <a:solidFill>
                  <a:srgbClr val="00599C"/>
                </a:solidFill>
                <a:latin typeface="Arial Bold" panose="020B0704020202020204" pitchFamily="34" charset="0"/>
                <a:cs typeface="Arial Bold" panose="020B0704020202020204" pitchFamily="34" charset="0"/>
              </a:rPr>
              <a:t>Payroll and Personnel Systems</a:t>
            </a:r>
          </a:p>
        </p:txBody>
      </p:sp>
      <p:sp>
        <p:nvSpPr>
          <p:cNvPr id="5" name="TextBox 4">
            <a:extLst>
              <a:ext uri="{FF2B5EF4-FFF2-40B4-BE49-F238E27FC236}">
                <a16:creationId xmlns:a16="http://schemas.microsoft.com/office/drawing/2014/main" id="{7819522F-6F65-4868-AB97-67F170EC8B35}"/>
              </a:ext>
            </a:extLst>
          </p:cNvPr>
          <p:cNvSpPr txBox="1"/>
          <p:nvPr/>
        </p:nvSpPr>
        <p:spPr>
          <a:xfrm>
            <a:off x="8756073" y="6449291"/>
            <a:ext cx="221672" cy="300082"/>
          </a:xfrm>
          <a:prstGeom prst="rect">
            <a:avLst/>
          </a:prstGeom>
          <a:noFill/>
        </p:spPr>
        <p:txBody>
          <a:bodyPr wrap="square" rtlCol="0">
            <a:spAutoFit/>
          </a:bodyPr>
          <a:lstStyle/>
          <a:p>
            <a:pPr algn="ctr"/>
            <a:r>
              <a:rPr lang="en-US" dirty="0"/>
              <a:t>1</a:t>
            </a:r>
          </a:p>
        </p:txBody>
      </p:sp>
    </p:spTree>
    <p:extLst>
      <p:ext uri="{BB962C8B-B14F-4D97-AF65-F5344CB8AC3E}">
        <p14:creationId xmlns:p14="http://schemas.microsoft.com/office/powerpoint/2010/main" val="251888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Example: OS </a:t>
            </a:r>
            <a:r>
              <a:rPr lang="en-US" sz="3200" dirty="0" err="1"/>
              <a:t>GetServices</a:t>
            </a:r>
            <a:endParaRPr lang="en-US" sz="3200" dirty="0"/>
          </a:p>
        </p:txBody>
      </p:sp>
      <p:sp>
        <p:nvSpPr>
          <p:cNvPr id="4" name="Rectangle 1">
            <a:extLst>
              <a:ext uri="{FF2B5EF4-FFF2-40B4-BE49-F238E27FC236}">
                <a16:creationId xmlns:a16="http://schemas.microsoft.com/office/drawing/2014/main" id="{3C3E9E65-FE6E-4E48-96EA-BD6A4D9E290F}"/>
              </a:ext>
            </a:extLst>
          </p:cNvPr>
          <p:cNvSpPr>
            <a:spLocks noChangeArrowheads="1"/>
          </p:cNvSpPr>
          <p:nvPr/>
        </p:nvSpPr>
        <p:spPr bwMode="auto">
          <a:xfrm>
            <a:off x="640080" y="1145647"/>
            <a:ext cx="8077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20000"/>
              </a:spcBef>
              <a:defRPr sz="1600">
                <a:solidFill>
                  <a:schemeClr val="tx1"/>
                </a:solidFill>
                <a:latin typeface="Arial" charset="0"/>
                <a:ea typeface="ＭＳ Ｐゴシック" charset="-128"/>
              </a:defRPr>
            </a:lvl1pPr>
            <a:lvl2pPr marL="742950" indent="-285750">
              <a:lnSpc>
                <a:spcPct val="120000"/>
              </a:lnSpc>
              <a:spcBef>
                <a:spcPct val="20000"/>
              </a:spcBef>
              <a:buClr>
                <a:schemeClr val="folHlink"/>
              </a:buClr>
              <a:buFont typeface="Times" charset="0"/>
              <a:buChar char="•"/>
              <a:defRPr sz="1600">
                <a:solidFill>
                  <a:schemeClr val="tx1"/>
                </a:solidFill>
                <a:latin typeface="Arial" charset="0"/>
                <a:ea typeface="ＭＳ Ｐゴシック" charset="-128"/>
              </a:defRPr>
            </a:lvl2pPr>
            <a:lvl3pPr marL="1143000" indent="-228600">
              <a:spcBef>
                <a:spcPct val="20000"/>
              </a:spcBef>
              <a:buClr>
                <a:schemeClr val="hlink"/>
              </a:buClr>
              <a:buFont typeface="Times" charset="0"/>
              <a:defRPr>
                <a:solidFill>
                  <a:schemeClr val="tx1"/>
                </a:solidFill>
                <a:latin typeface="Arial" charset="0"/>
                <a:ea typeface="ＭＳ Ｐゴシック" charset="-128"/>
              </a:defRPr>
            </a:lvl3pPr>
            <a:lvl4pPr marL="1600200" indent="-228600">
              <a:spcBef>
                <a:spcPct val="20000"/>
              </a:spcBef>
              <a:buClr>
                <a:schemeClr val="folHlink"/>
              </a:buClr>
              <a:buFont typeface="Times" charset="0"/>
              <a:buChar char="•"/>
              <a:defRPr sz="1600">
                <a:solidFill>
                  <a:schemeClr val="tx1"/>
                </a:solidFill>
                <a:latin typeface="Arial" charset="0"/>
                <a:ea typeface="ＭＳ Ｐゴシック" charset="-128"/>
              </a:defRPr>
            </a:lvl4pPr>
            <a:lvl5pPr marL="2057400" indent="-228600">
              <a:spcBef>
                <a:spcPct val="20000"/>
              </a:spcBef>
              <a:buClr>
                <a:schemeClr val="folHlink"/>
              </a:buClr>
              <a:buFont typeface="Times" charset="0"/>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9pPr>
          </a:lstStyle>
          <a:p>
            <a:pPr algn="ctr">
              <a:lnSpc>
                <a:spcPct val="100000"/>
              </a:lnSpc>
              <a:spcBef>
                <a:spcPct val="0"/>
              </a:spcBef>
            </a:pPr>
            <a:r>
              <a:rPr lang="en-US" altLang="en-US" sz="2600" dirty="0">
                <a:solidFill>
                  <a:srgbClr val="002060"/>
                </a:solidFill>
              </a:rPr>
              <a:t>Use OS </a:t>
            </a:r>
            <a:r>
              <a:rPr lang="en-US" altLang="en-US" sz="2600" dirty="0" err="1">
                <a:solidFill>
                  <a:srgbClr val="002060"/>
                </a:solidFill>
              </a:rPr>
              <a:t>GetServices</a:t>
            </a:r>
            <a:r>
              <a:rPr lang="en-US" altLang="en-US" sz="2600" dirty="0">
                <a:solidFill>
                  <a:srgbClr val="002060"/>
                </a:solidFill>
              </a:rPr>
              <a:t> to submit tickets for services and repairs.</a:t>
            </a:r>
          </a:p>
        </p:txBody>
      </p:sp>
      <p:sp>
        <p:nvSpPr>
          <p:cNvPr id="7" name="TextBox 6">
            <a:extLst>
              <a:ext uri="{FF2B5EF4-FFF2-40B4-BE49-F238E27FC236}">
                <a16:creationId xmlns:a16="http://schemas.microsoft.com/office/drawing/2014/main" id="{E482F877-2A94-4079-A2DA-A1C7FB95BD7C}"/>
              </a:ext>
            </a:extLst>
          </p:cNvPr>
          <p:cNvSpPr txBox="1"/>
          <p:nvPr/>
        </p:nvSpPr>
        <p:spPr>
          <a:xfrm>
            <a:off x="8589818" y="6449291"/>
            <a:ext cx="387927" cy="300082"/>
          </a:xfrm>
          <a:prstGeom prst="rect">
            <a:avLst/>
          </a:prstGeom>
          <a:noFill/>
        </p:spPr>
        <p:txBody>
          <a:bodyPr wrap="square" rtlCol="0">
            <a:spAutoFit/>
          </a:bodyPr>
          <a:lstStyle/>
          <a:p>
            <a:pPr algn="ctr"/>
            <a:r>
              <a:rPr lang="en-US" dirty="0"/>
              <a:t>10</a:t>
            </a:r>
          </a:p>
        </p:txBody>
      </p:sp>
      <p:pic>
        <p:nvPicPr>
          <p:cNvPr id="2" name="Picture 1">
            <a:extLst>
              <a:ext uri="{FF2B5EF4-FFF2-40B4-BE49-F238E27FC236}">
                <a16:creationId xmlns:a16="http://schemas.microsoft.com/office/drawing/2014/main" id="{AEFFF002-3FF2-42C4-B081-4E6A1B135BDC}"/>
              </a:ext>
            </a:extLst>
          </p:cNvPr>
          <p:cNvPicPr>
            <a:picLocks noChangeAspect="1"/>
          </p:cNvPicPr>
          <p:nvPr/>
        </p:nvPicPr>
        <p:blipFill>
          <a:blip r:embed="rId3"/>
          <a:stretch>
            <a:fillRect/>
          </a:stretch>
        </p:blipFill>
        <p:spPr>
          <a:xfrm>
            <a:off x="990114" y="2342078"/>
            <a:ext cx="7082232" cy="3314485"/>
          </a:xfrm>
          <a:prstGeom prst="rect">
            <a:avLst/>
          </a:prstGeom>
          <a:ln w="12700">
            <a:solidFill>
              <a:schemeClr val="tx1"/>
            </a:solidFill>
          </a:ln>
        </p:spPr>
      </p:pic>
    </p:spTree>
    <p:extLst>
      <p:ext uri="{BB962C8B-B14F-4D97-AF65-F5344CB8AC3E}">
        <p14:creationId xmlns:p14="http://schemas.microsoft.com/office/powerpoint/2010/main" val="318287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537460" y="152400"/>
            <a:ext cx="6248400" cy="655320"/>
          </a:xfrm>
          <a:solidFill>
            <a:srgbClr val="FFC000"/>
          </a:solidFill>
        </p:spPr>
        <p:txBody>
          <a:bodyPr/>
          <a:lstStyle/>
          <a:p>
            <a:pPr algn="ctr"/>
            <a:r>
              <a:rPr lang="en-US" sz="3200" dirty="0"/>
              <a:t>Links</a:t>
            </a:r>
          </a:p>
        </p:txBody>
      </p:sp>
      <p:pic>
        <p:nvPicPr>
          <p:cNvPr id="2" name="Picture 1">
            <a:extLst>
              <a:ext uri="{FF2B5EF4-FFF2-40B4-BE49-F238E27FC236}">
                <a16:creationId xmlns:a16="http://schemas.microsoft.com/office/drawing/2014/main" id="{D1E18878-CBDD-463C-88BC-793966CED1FA}"/>
              </a:ext>
            </a:extLst>
          </p:cNvPr>
          <p:cNvPicPr>
            <a:picLocks noChangeAspect="1"/>
          </p:cNvPicPr>
          <p:nvPr/>
        </p:nvPicPr>
        <p:blipFill>
          <a:blip r:embed="rId3"/>
          <a:stretch>
            <a:fillRect/>
          </a:stretch>
        </p:blipFill>
        <p:spPr>
          <a:xfrm>
            <a:off x="1039906" y="1094794"/>
            <a:ext cx="7321175" cy="5527135"/>
          </a:xfrm>
          <a:prstGeom prst="rect">
            <a:avLst/>
          </a:prstGeom>
        </p:spPr>
      </p:pic>
      <p:sp>
        <p:nvSpPr>
          <p:cNvPr id="7" name="TextBox 6">
            <a:extLst>
              <a:ext uri="{FF2B5EF4-FFF2-40B4-BE49-F238E27FC236}">
                <a16:creationId xmlns:a16="http://schemas.microsoft.com/office/drawing/2014/main" id="{A045897A-B8E6-4240-9CD2-727FB68B01FB}"/>
              </a:ext>
            </a:extLst>
          </p:cNvPr>
          <p:cNvSpPr txBox="1"/>
          <p:nvPr/>
        </p:nvSpPr>
        <p:spPr>
          <a:xfrm>
            <a:off x="8589818" y="6449291"/>
            <a:ext cx="387927" cy="300082"/>
          </a:xfrm>
          <a:prstGeom prst="rect">
            <a:avLst/>
          </a:prstGeom>
          <a:noFill/>
        </p:spPr>
        <p:txBody>
          <a:bodyPr wrap="square" rtlCol="0">
            <a:spAutoFit/>
          </a:bodyPr>
          <a:lstStyle/>
          <a:p>
            <a:pPr algn="ctr"/>
            <a:r>
              <a:rPr lang="en-US" dirty="0"/>
              <a:t>11</a:t>
            </a:r>
          </a:p>
        </p:txBody>
      </p:sp>
    </p:spTree>
    <p:extLst>
      <p:ext uri="{BB962C8B-B14F-4D97-AF65-F5344CB8AC3E}">
        <p14:creationId xmlns:p14="http://schemas.microsoft.com/office/powerpoint/2010/main" val="45228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Information on </a:t>
            </a:r>
            <a:r>
              <a:rPr lang="en-US" sz="3200" dirty="0" err="1"/>
              <a:t>HRConnect</a:t>
            </a:r>
            <a:endParaRPr lang="en-US" sz="3200" dirty="0"/>
          </a:p>
        </p:txBody>
      </p:sp>
      <p:sp>
        <p:nvSpPr>
          <p:cNvPr id="3" name="Rectangle 1">
            <a:extLst>
              <a:ext uri="{FF2B5EF4-FFF2-40B4-BE49-F238E27FC236}">
                <a16:creationId xmlns:a16="http://schemas.microsoft.com/office/drawing/2014/main" id="{E086B357-DAD8-486A-9D06-86E4F2007227}"/>
              </a:ext>
            </a:extLst>
          </p:cNvPr>
          <p:cNvSpPr>
            <a:spLocks noChangeArrowheads="1"/>
          </p:cNvSpPr>
          <p:nvPr/>
        </p:nvSpPr>
        <p:spPr bwMode="auto">
          <a:xfrm>
            <a:off x="914400" y="1158948"/>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20000"/>
              </a:spcBef>
              <a:defRPr sz="1600">
                <a:solidFill>
                  <a:schemeClr val="tx1"/>
                </a:solidFill>
                <a:latin typeface="Arial" charset="0"/>
                <a:ea typeface="ＭＳ Ｐゴシック" charset="-128"/>
              </a:defRPr>
            </a:lvl1pPr>
            <a:lvl2pPr marL="742950" indent="-285750">
              <a:lnSpc>
                <a:spcPct val="120000"/>
              </a:lnSpc>
              <a:spcBef>
                <a:spcPct val="20000"/>
              </a:spcBef>
              <a:buClr>
                <a:schemeClr val="folHlink"/>
              </a:buClr>
              <a:buFont typeface="Times" charset="0"/>
              <a:buChar char="•"/>
              <a:defRPr sz="1600">
                <a:solidFill>
                  <a:schemeClr val="tx1"/>
                </a:solidFill>
                <a:latin typeface="Arial" charset="0"/>
                <a:ea typeface="ＭＳ Ｐゴシック" charset="-128"/>
              </a:defRPr>
            </a:lvl2pPr>
            <a:lvl3pPr marL="1143000" indent="-228600">
              <a:spcBef>
                <a:spcPct val="20000"/>
              </a:spcBef>
              <a:buClr>
                <a:schemeClr val="hlink"/>
              </a:buClr>
              <a:buFont typeface="Times" charset="0"/>
              <a:defRPr>
                <a:solidFill>
                  <a:schemeClr val="tx1"/>
                </a:solidFill>
                <a:latin typeface="Arial" charset="0"/>
                <a:ea typeface="ＭＳ Ｐゴシック" charset="-128"/>
              </a:defRPr>
            </a:lvl3pPr>
            <a:lvl4pPr marL="1600200" indent="-228600">
              <a:spcBef>
                <a:spcPct val="20000"/>
              </a:spcBef>
              <a:buClr>
                <a:schemeClr val="folHlink"/>
              </a:buClr>
              <a:buFont typeface="Times" charset="0"/>
              <a:buChar char="•"/>
              <a:defRPr sz="1600">
                <a:solidFill>
                  <a:schemeClr val="tx1"/>
                </a:solidFill>
                <a:latin typeface="Arial" charset="0"/>
                <a:ea typeface="ＭＳ Ｐゴシック" charset="-128"/>
              </a:defRPr>
            </a:lvl4pPr>
            <a:lvl5pPr marL="2057400" indent="-228600">
              <a:spcBef>
                <a:spcPct val="20000"/>
              </a:spcBef>
              <a:buClr>
                <a:schemeClr val="folHlink"/>
              </a:buClr>
              <a:buFont typeface="Times" charset="0"/>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9pPr>
          </a:lstStyle>
          <a:p>
            <a:pPr algn="ctr">
              <a:lnSpc>
                <a:spcPct val="100000"/>
              </a:lnSpc>
              <a:spcBef>
                <a:spcPct val="0"/>
              </a:spcBef>
            </a:pPr>
            <a:r>
              <a:rPr lang="en-US" altLang="en-US" sz="2400" dirty="0"/>
              <a:t>Use HR Connect to keep your personal and emergency contact information current.</a:t>
            </a:r>
          </a:p>
        </p:txBody>
      </p:sp>
      <p:pic>
        <p:nvPicPr>
          <p:cNvPr id="2" name="Picture 1">
            <a:extLst>
              <a:ext uri="{FF2B5EF4-FFF2-40B4-BE49-F238E27FC236}">
                <a16:creationId xmlns:a16="http://schemas.microsoft.com/office/drawing/2014/main" id="{A7F61C6F-49C6-46E2-9607-0E63A9604BBF}"/>
              </a:ext>
            </a:extLst>
          </p:cNvPr>
          <p:cNvPicPr>
            <a:picLocks noChangeAspect="1"/>
          </p:cNvPicPr>
          <p:nvPr/>
        </p:nvPicPr>
        <p:blipFill>
          <a:blip r:embed="rId3"/>
          <a:stretch>
            <a:fillRect/>
          </a:stretch>
        </p:blipFill>
        <p:spPr>
          <a:xfrm>
            <a:off x="507999" y="2128783"/>
            <a:ext cx="8153401" cy="3877570"/>
          </a:xfrm>
          <a:prstGeom prst="rect">
            <a:avLst/>
          </a:prstGeom>
        </p:spPr>
      </p:pic>
      <p:sp>
        <p:nvSpPr>
          <p:cNvPr id="7" name="TextBox 6">
            <a:extLst>
              <a:ext uri="{FF2B5EF4-FFF2-40B4-BE49-F238E27FC236}">
                <a16:creationId xmlns:a16="http://schemas.microsoft.com/office/drawing/2014/main" id="{204D97CA-D090-40EC-9595-FA8670EC82BD}"/>
              </a:ext>
            </a:extLst>
          </p:cNvPr>
          <p:cNvSpPr txBox="1"/>
          <p:nvPr/>
        </p:nvSpPr>
        <p:spPr>
          <a:xfrm>
            <a:off x="8589818" y="6449291"/>
            <a:ext cx="387927" cy="300082"/>
          </a:xfrm>
          <a:prstGeom prst="rect">
            <a:avLst/>
          </a:prstGeom>
          <a:noFill/>
        </p:spPr>
        <p:txBody>
          <a:bodyPr wrap="square" rtlCol="0">
            <a:spAutoFit/>
          </a:bodyPr>
          <a:lstStyle/>
          <a:p>
            <a:pPr algn="ctr"/>
            <a:r>
              <a:rPr lang="en-US" dirty="0"/>
              <a:t>12</a:t>
            </a:r>
          </a:p>
        </p:txBody>
      </p:sp>
      <p:pic>
        <p:nvPicPr>
          <p:cNvPr id="6" name="Picture 5">
            <a:extLst>
              <a:ext uri="{FF2B5EF4-FFF2-40B4-BE49-F238E27FC236}">
                <a16:creationId xmlns:a16="http://schemas.microsoft.com/office/drawing/2014/main" id="{5F673B41-B49A-4632-B8C7-6856B36E2F8F}"/>
              </a:ext>
            </a:extLst>
          </p:cNvPr>
          <p:cNvPicPr>
            <a:picLocks noChangeAspect="1"/>
          </p:cNvPicPr>
          <p:nvPr/>
        </p:nvPicPr>
        <p:blipFill>
          <a:blip r:embed="rId4"/>
          <a:stretch>
            <a:fillRect/>
          </a:stretch>
        </p:blipFill>
        <p:spPr>
          <a:xfrm>
            <a:off x="179462" y="1981599"/>
            <a:ext cx="8588523" cy="4391886"/>
          </a:xfrm>
          <a:prstGeom prst="rect">
            <a:avLst/>
          </a:prstGeom>
        </p:spPr>
      </p:pic>
    </p:spTree>
    <p:extLst>
      <p:ext uri="{BB962C8B-B14F-4D97-AF65-F5344CB8AC3E}">
        <p14:creationId xmlns:p14="http://schemas.microsoft.com/office/powerpoint/2010/main" val="102679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Information on </a:t>
            </a:r>
            <a:r>
              <a:rPr lang="en-US" sz="3200" dirty="0" err="1"/>
              <a:t>HRConnect</a:t>
            </a:r>
            <a:endParaRPr lang="en-US" sz="3200" dirty="0"/>
          </a:p>
        </p:txBody>
      </p:sp>
      <p:sp>
        <p:nvSpPr>
          <p:cNvPr id="3" name="Rectangle 1">
            <a:extLst>
              <a:ext uri="{FF2B5EF4-FFF2-40B4-BE49-F238E27FC236}">
                <a16:creationId xmlns:a16="http://schemas.microsoft.com/office/drawing/2014/main" id="{E086B357-DAD8-486A-9D06-86E4F2007227}"/>
              </a:ext>
            </a:extLst>
          </p:cNvPr>
          <p:cNvSpPr>
            <a:spLocks noChangeArrowheads="1"/>
          </p:cNvSpPr>
          <p:nvPr/>
        </p:nvSpPr>
        <p:spPr bwMode="auto">
          <a:xfrm>
            <a:off x="914400" y="1158948"/>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20000"/>
              </a:spcBef>
              <a:defRPr sz="1600">
                <a:solidFill>
                  <a:schemeClr val="tx1"/>
                </a:solidFill>
                <a:latin typeface="Arial" charset="0"/>
                <a:ea typeface="ＭＳ Ｐゴシック" charset="-128"/>
              </a:defRPr>
            </a:lvl1pPr>
            <a:lvl2pPr marL="742950" indent="-285750">
              <a:lnSpc>
                <a:spcPct val="120000"/>
              </a:lnSpc>
              <a:spcBef>
                <a:spcPct val="20000"/>
              </a:spcBef>
              <a:buClr>
                <a:schemeClr val="folHlink"/>
              </a:buClr>
              <a:buFont typeface="Times" charset="0"/>
              <a:buChar char="•"/>
              <a:defRPr sz="1600">
                <a:solidFill>
                  <a:schemeClr val="tx1"/>
                </a:solidFill>
                <a:latin typeface="Arial" charset="0"/>
                <a:ea typeface="ＭＳ Ｐゴシック" charset="-128"/>
              </a:defRPr>
            </a:lvl2pPr>
            <a:lvl3pPr marL="1143000" indent="-228600">
              <a:spcBef>
                <a:spcPct val="20000"/>
              </a:spcBef>
              <a:buClr>
                <a:schemeClr val="hlink"/>
              </a:buClr>
              <a:buFont typeface="Times" charset="0"/>
              <a:defRPr>
                <a:solidFill>
                  <a:schemeClr val="tx1"/>
                </a:solidFill>
                <a:latin typeface="Arial" charset="0"/>
                <a:ea typeface="ＭＳ Ｐゴシック" charset="-128"/>
              </a:defRPr>
            </a:lvl3pPr>
            <a:lvl4pPr marL="1600200" indent="-228600">
              <a:spcBef>
                <a:spcPct val="20000"/>
              </a:spcBef>
              <a:buClr>
                <a:schemeClr val="folHlink"/>
              </a:buClr>
              <a:buFont typeface="Times" charset="0"/>
              <a:buChar char="•"/>
              <a:defRPr sz="1600">
                <a:solidFill>
                  <a:schemeClr val="tx1"/>
                </a:solidFill>
                <a:latin typeface="Arial" charset="0"/>
                <a:ea typeface="ＭＳ Ｐゴシック" charset="-128"/>
              </a:defRPr>
            </a:lvl4pPr>
            <a:lvl5pPr marL="2057400" indent="-228600">
              <a:spcBef>
                <a:spcPct val="20000"/>
              </a:spcBef>
              <a:buClr>
                <a:schemeClr val="folHlink"/>
              </a:buClr>
              <a:buFont typeface="Times" charset="0"/>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9pPr>
          </a:lstStyle>
          <a:p>
            <a:pPr algn="ctr">
              <a:lnSpc>
                <a:spcPct val="100000"/>
              </a:lnSpc>
              <a:spcBef>
                <a:spcPct val="0"/>
              </a:spcBef>
            </a:pPr>
            <a:r>
              <a:rPr lang="en-US" altLang="en-US" sz="2400" dirty="0"/>
              <a:t>Use HR Connect to keep your personal and emergency contact information current.</a:t>
            </a:r>
          </a:p>
        </p:txBody>
      </p:sp>
      <p:pic>
        <p:nvPicPr>
          <p:cNvPr id="7" name="Picture 6">
            <a:extLst>
              <a:ext uri="{FF2B5EF4-FFF2-40B4-BE49-F238E27FC236}">
                <a16:creationId xmlns:a16="http://schemas.microsoft.com/office/drawing/2014/main" id="{35A70218-BC45-41EC-B1EC-C6673CC571E4}"/>
              </a:ext>
            </a:extLst>
          </p:cNvPr>
          <p:cNvPicPr>
            <a:picLocks noChangeAspect="1"/>
          </p:cNvPicPr>
          <p:nvPr/>
        </p:nvPicPr>
        <p:blipFill>
          <a:blip r:embed="rId3"/>
          <a:stretch>
            <a:fillRect/>
          </a:stretch>
        </p:blipFill>
        <p:spPr>
          <a:xfrm>
            <a:off x="812800" y="2332960"/>
            <a:ext cx="7835153" cy="3781271"/>
          </a:xfrm>
          <a:prstGeom prst="rect">
            <a:avLst/>
          </a:prstGeom>
        </p:spPr>
      </p:pic>
      <p:sp>
        <p:nvSpPr>
          <p:cNvPr id="8" name="TextBox 7">
            <a:extLst>
              <a:ext uri="{FF2B5EF4-FFF2-40B4-BE49-F238E27FC236}">
                <a16:creationId xmlns:a16="http://schemas.microsoft.com/office/drawing/2014/main" id="{14AF5741-8C78-4108-A906-620CA43D57FD}"/>
              </a:ext>
            </a:extLst>
          </p:cNvPr>
          <p:cNvSpPr txBox="1"/>
          <p:nvPr/>
        </p:nvSpPr>
        <p:spPr>
          <a:xfrm>
            <a:off x="8589818" y="6449291"/>
            <a:ext cx="387927" cy="300082"/>
          </a:xfrm>
          <a:prstGeom prst="rect">
            <a:avLst/>
          </a:prstGeom>
          <a:noFill/>
        </p:spPr>
        <p:txBody>
          <a:bodyPr wrap="square" rtlCol="0">
            <a:spAutoFit/>
          </a:bodyPr>
          <a:lstStyle/>
          <a:p>
            <a:pPr algn="ctr"/>
            <a:r>
              <a:rPr lang="en-US" dirty="0"/>
              <a:t>13</a:t>
            </a:r>
          </a:p>
        </p:txBody>
      </p:sp>
      <p:pic>
        <p:nvPicPr>
          <p:cNvPr id="6" name="Picture 5">
            <a:extLst>
              <a:ext uri="{FF2B5EF4-FFF2-40B4-BE49-F238E27FC236}">
                <a16:creationId xmlns:a16="http://schemas.microsoft.com/office/drawing/2014/main" id="{DE768AEB-5C0A-4A74-974C-AF3CE2168ED8}"/>
              </a:ext>
            </a:extLst>
          </p:cNvPr>
          <p:cNvPicPr>
            <a:picLocks noChangeAspect="1"/>
          </p:cNvPicPr>
          <p:nvPr/>
        </p:nvPicPr>
        <p:blipFill>
          <a:blip r:embed="rId4"/>
          <a:stretch>
            <a:fillRect/>
          </a:stretch>
        </p:blipFill>
        <p:spPr>
          <a:xfrm>
            <a:off x="631741" y="2238999"/>
            <a:ext cx="8051434" cy="4210292"/>
          </a:xfrm>
          <a:prstGeom prst="rect">
            <a:avLst/>
          </a:prstGeom>
        </p:spPr>
      </p:pic>
    </p:spTree>
    <p:extLst>
      <p:ext uri="{BB962C8B-B14F-4D97-AF65-F5344CB8AC3E}">
        <p14:creationId xmlns:p14="http://schemas.microsoft.com/office/powerpoint/2010/main" val="150002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Human Capital Office</a:t>
            </a:r>
          </a:p>
        </p:txBody>
      </p:sp>
      <p:sp>
        <p:nvSpPr>
          <p:cNvPr id="3" name="Rectangle 3">
            <a:extLst>
              <a:ext uri="{FF2B5EF4-FFF2-40B4-BE49-F238E27FC236}">
                <a16:creationId xmlns:a16="http://schemas.microsoft.com/office/drawing/2014/main" id="{426A3F27-36CF-491E-98E0-9DDE88A3735F}"/>
              </a:ext>
            </a:extLst>
          </p:cNvPr>
          <p:cNvSpPr txBox="1">
            <a:spLocks noChangeArrowheads="1"/>
          </p:cNvSpPr>
          <p:nvPr/>
        </p:nvSpPr>
        <p:spPr>
          <a:xfrm>
            <a:off x="1295400" y="1303020"/>
            <a:ext cx="6553200" cy="16764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ltLang="en-US" sz="3600" dirty="0">
              <a:solidFill>
                <a:srgbClr val="00599C"/>
              </a:solidFill>
              <a:latin typeface="Arial Bold" panose="020B0704020202020204" pitchFamily="34" charset="0"/>
              <a:cs typeface="Arial Bold" panose="020B0704020202020204" pitchFamily="34" charset="0"/>
            </a:endParaRPr>
          </a:p>
          <a:p>
            <a:pPr algn="ctr"/>
            <a:r>
              <a:rPr lang="en-US" altLang="en-US" sz="3200" dirty="0">
                <a:solidFill>
                  <a:srgbClr val="00599C"/>
                </a:solidFill>
                <a:latin typeface="Arial Bold" panose="020B0704020202020204" pitchFamily="34" charset="0"/>
                <a:cs typeface="Arial Bold" panose="020B0704020202020204" pitchFamily="34" charset="0"/>
              </a:rPr>
              <a:t>Payroll and Benefits</a:t>
            </a:r>
          </a:p>
        </p:txBody>
      </p:sp>
      <p:pic>
        <p:nvPicPr>
          <p:cNvPr id="4" name="Picture 6" descr="C:\Users\CMXDB\AppData\Local\Microsoft\Windows\Temporary Internet Files\Content.IE5\AJIA5P0W\no_olympics_money[1].png">
            <a:extLst>
              <a:ext uri="{FF2B5EF4-FFF2-40B4-BE49-F238E27FC236}">
                <a16:creationId xmlns:a16="http://schemas.microsoft.com/office/drawing/2014/main" id="{3FAB50AA-ABAC-4276-B7BC-FCD1CAEEF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947" y="3154680"/>
            <a:ext cx="3506106" cy="203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001395-6EC8-42DE-B033-42BDFB671F04}"/>
              </a:ext>
            </a:extLst>
          </p:cNvPr>
          <p:cNvSpPr txBox="1"/>
          <p:nvPr/>
        </p:nvSpPr>
        <p:spPr>
          <a:xfrm>
            <a:off x="8589818" y="6449291"/>
            <a:ext cx="387927" cy="300082"/>
          </a:xfrm>
          <a:prstGeom prst="rect">
            <a:avLst/>
          </a:prstGeom>
          <a:noFill/>
        </p:spPr>
        <p:txBody>
          <a:bodyPr wrap="square" rtlCol="0">
            <a:spAutoFit/>
          </a:bodyPr>
          <a:lstStyle/>
          <a:p>
            <a:pPr algn="ctr"/>
            <a:r>
              <a:rPr lang="en-US" dirty="0"/>
              <a:t>14</a:t>
            </a:r>
          </a:p>
        </p:txBody>
      </p:sp>
    </p:spTree>
    <p:extLst>
      <p:ext uri="{BB962C8B-B14F-4D97-AF65-F5344CB8AC3E}">
        <p14:creationId xmlns:p14="http://schemas.microsoft.com/office/powerpoint/2010/main" val="80409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Pay Day</a:t>
            </a:r>
          </a:p>
        </p:txBody>
      </p:sp>
      <p:sp>
        <p:nvSpPr>
          <p:cNvPr id="7" name="TextBox 6">
            <a:extLst>
              <a:ext uri="{FF2B5EF4-FFF2-40B4-BE49-F238E27FC236}">
                <a16:creationId xmlns:a16="http://schemas.microsoft.com/office/drawing/2014/main" id="{A8615880-4E86-4C60-8DE2-1B19E5C037F1}"/>
              </a:ext>
            </a:extLst>
          </p:cNvPr>
          <p:cNvSpPr txBox="1"/>
          <p:nvPr/>
        </p:nvSpPr>
        <p:spPr>
          <a:xfrm>
            <a:off x="8589818" y="6449291"/>
            <a:ext cx="387927" cy="300082"/>
          </a:xfrm>
          <a:prstGeom prst="rect">
            <a:avLst/>
          </a:prstGeom>
          <a:noFill/>
        </p:spPr>
        <p:txBody>
          <a:bodyPr wrap="square" rtlCol="0">
            <a:spAutoFit/>
          </a:bodyPr>
          <a:lstStyle/>
          <a:p>
            <a:pPr algn="ctr"/>
            <a:r>
              <a:rPr lang="en-US" dirty="0"/>
              <a:t>15</a:t>
            </a:r>
          </a:p>
        </p:txBody>
      </p:sp>
      <p:pic>
        <p:nvPicPr>
          <p:cNvPr id="6" name="Picture 5">
            <a:extLst>
              <a:ext uri="{FF2B5EF4-FFF2-40B4-BE49-F238E27FC236}">
                <a16:creationId xmlns:a16="http://schemas.microsoft.com/office/drawing/2014/main" id="{414A3794-B826-4319-B631-CBC1C6345634}"/>
              </a:ext>
            </a:extLst>
          </p:cNvPr>
          <p:cNvPicPr>
            <a:picLocks noChangeAspect="1"/>
          </p:cNvPicPr>
          <p:nvPr/>
        </p:nvPicPr>
        <p:blipFill>
          <a:blip r:embed="rId3"/>
          <a:stretch>
            <a:fillRect/>
          </a:stretch>
        </p:blipFill>
        <p:spPr>
          <a:xfrm>
            <a:off x="2432512" y="996274"/>
            <a:ext cx="4957844" cy="5753099"/>
          </a:xfrm>
          <a:prstGeom prst="rect">
            <a:avLst/>
          </a:prstGeom>
        </p:spPr>
      </p:pic>
    </p:spTree>
    <p:extLst>
      <p:ext uri="{BB962C8B-B14F-4D97-AF65-F5344CB8AC3E}">
        <p14:creationId xmlns:p14="http://schemas.microsoft.com/office/powerpoint/2010/main" val="161470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Annual Leave / Sick Leave</a:t>
            </a:r>
          </a:p>
        </p:txBody>
      </p:sp>
      <p:sp>
        <p:nvSpPr>
          <p:cNvPr id="3" name="Rectangle 3">
            <a:extLst>
              <a:ext uri="{FF2B5EF4-FFF2-40B4-BE49-F238E27FC236}">
                <a16:creationId xmlns:a16="http://schemas.microsoft.com/office/drawing/2014/main" id="{954F0770-7D24-4477-A4A8-F0C71E75A453}"/>
              </a:ext>
            </a:extLst>
          </p:cNvPr>
          <p:cNvSpPr txBox="1">
            <a:spLocks noChangeArrowheads="1"/>
          </p:cNvSpPr>
          <p:nvPr/>
        </p:nvSpPr>
        <p:spPr>
          <a:xfrm>
            <a:off x="670560" y="1264674"/>
            <a:ext cx="7620000" cy="5059926"/>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0" indent="-349250">
              <a:lnSpc>
                <a:spcPct val="100000"/>
              </a:lnSpc>
              <a:buClr>
                <a:srgbClr val="DC7840"/>
              </a:buClr>
              <a:buSzPct val="70000"/>
              <a:buFont typeface="Arial" panose="020B0604020202020204" pitchFamily="34" charset="0"/>
              <a:buChar char="•"/>
              <a:defRPr/>
            </a:pPr>
            <a:r>
              <a:rPr lang="en-US" altLang="en-US" sz="1800" dirty="0">
                <a:solidFill>
                  <a:srgbClr val="002060"/>
                </a:solidFill>
              </a:rPr>
              <a:t>As a new employee, your annual and sick leave are accrued at 4 hours per pay period. (Exception: If you have previous creditable civilian or military service or are part time.)</a:t>
            </a:r>
          </a:p>
          <a:p>
            <a:pPr marL="349250" indent="-349250">
              <a:lnSpc>
                <a:spcPct val="100000"/>
              </a:lnSpc>
              <a:buClr>
                <a:srgbClr val="DC7840"/>
              </a:buClr>
              <a:buSzPct val="70000"/>
              <a:buFont typeface="Arial" panose="020B0604020202020204" pitchFamily="34" charset="0"/>
              <a:buChar char="•"/>
              <a:defRPr/>
            </a:pPr>
            <a:r>
              <a:rPr lang="en-US" sz="1800" dirty="0">
                <a:solidFill>
                  <a:srgbClr val="002060"/>
                </a:solidFill>
              </a:rPr>
              <a:t>If you are transferring from another federal agency to the Internal Revenue Service, you may submit a copy of your last Statement of Earnings and Leave, to expedite the transfer of your leave balances and insurance: </a:t>
            </a:r>
          </a:p>
          <a:p>
            <a:pPr marL="285750" indent="-285750">
              <a:lnSpc>
                <a:spcPct val="100000"/>
              </a:lnSpc>
              <a:buClr>
                <a:srgbClr val="DC7840"/>
              </a:buClr>
              <a:buFont typeface="Arial" panose="020B0604020202020204" pitchFamily="34" charset="0"/>
              <a:buChar char="•"/>
            </a:pPr>
            <a:r>
              <a:rPr lang="en-US" sz="1800" dirty="0">
                <a:solidFill>
                  <a:srgbClr val="002060"/>
                </a:solidFill>
              </a:rPr>
              <a:t>	Data Integrity/OPF Consolidation Site</a:t>
            </a:r>
          </a:p>
          <a:p>
            <a:pPr marL="1371600" lvl="3" indent="-285750">
              <a:buClr>
                <a:srgbClr val="DC7840"/>
              </a:buClr>
              <a:buFont typeface="Arial" panose="020B0604020202020204" pitchFamily="34" charset="0"/>
              <a:buChar char="•"/>
            </a:pPr>
            <a:r>
              <a:rPr lang="en-US" sz="1800" dirty="0">
                <a:solidFill>
                  <a:srgbClr val="002060"/>
                </a:solidFill>
              </a:rPr>
              <a:t>Fax:  855-875-6605 or</a:t>
            </a:r>
          </a:p>
          <a:p>
            <a:pPr marL="1371600" lvl="3" indent="-285750">
              <a:buClr>
                <a:srgbClr val="DC7840"/>
              </a:buClr>
              <a:buFont typeface="Arial" panose="020B0604020202020204" pitchFamily="34" charset="0"/>
              <a:buChar char="•"/>
            </a:pPr>
            <a:r>
              <a:rPr lang="en-US" sz="1800" dirty="0">
                <a:solidFill>
                  <a:srgbClr val="002060"/>
                </a:solidFill>
              </a:rPr>
              <a:t>Email: </a:t>
            </a:r>
            <a:r>
              <a:rPr lang="en-US" sz="1800" dirty="0">
                <a:solidFill>
                  <a:srgbClr val="00B0F0"/>
                </a:solidFill>
                <a:hlinkClick r:id="rId3">
                  <a:extLst>
                    <a:ext uri="{A12FA001-AC4F-418D-AE19-62706E023703}">
                      <ahyp:hlinkClr xmlns:ahyp="http://schemas.microsoft.com/office/drawing/2018/hyperlinkcolor" val="tx"/>
                    </a:ext>
                  </a:extLst>
                </a:hlinkClick>
              </a:rPr>
              <a:t>opf.con.site@irs.gov</a:t>
            </a:r>
            <a:endParaRPr lang="en-US" sz="1800" dirty="0">
              <a:solidFill>
                <a:srgbClr val="00B0F0"/>
              </a:solidFill>
            </a:endParaRPr>
          </a:p>
          <a:p>
            <a:pPr marL="349250" indent="-349250">
              <a:lnSpc>
                <a:spcPct val="100000"/>
              </a:lnSpc>
              <a:buClr>
                <a:schemeClr val="accent1">
                  <a:lumMod val="60000"/>
                  <a:lumOff val="40000"/>
                </a:schemeClr>
              </a:buClr>
              <a:buSzPct val="70000"/>
              <a:buFont typeface="Wingdings" pitchFamily="2" charset="2"/>
              <a:buChar char="l"/>
              <a:defRPr/>
            </a:pPr>
            <a:endParaRPr lang="en-US" altLang="en-US" sz="2400" dirty="0">
              <a:solidFill>
                <a:srgbClr val="000000"/>
              </a:solidFill>
            </a:endParaRPr>
          </a:p>
          <a:p>
            <a:pPr marL="400050" lvl="1">
              <a:lnSpc>
                <a:spcPct val="100000"/>
              </a:lnSpc>
              <a:buClr>
                <a:schemeClr val="accent1">
                  <a:lumMod val="60000"/>
                  <a:lumOff val="40000"/>
                </a:schemeClr>
              </a:buClr>
              <a:buSzPct val="70000"/>
              <a:defRPr/>
            </a:pPr>
            <a:endParaRPr lang="en-US" altLang="en-US" sz="2400" dirty="0">
              <a:solidFill>
                <a:srgbClr val="000000"/>
              </a:solidFill>
            </a:endParaRPr>
          </a:p>
          <a:p>
            <a:pPr>
              <a:lnSpc>
                <a:spcPct val="100000"/>
              </a:lnSpc>
              <a:buClr>
                <a:schemeClr val="accent1">
                  <a:lumMod val="60000"/>
                  <a:lumOff val="40000"/>
                </a:schemeClr>
              </a:buClr>
              <a:buSzPct val="70000"/>
              <a:defRPr/>
            </a:pPr>
            <a:endParaRPr lang="en-US" altLang="en-US" sz="2400" dirty="0">
              <a:solidFill>
                <a:srgbClr val="000000"/>
              </a:solidFill>
            </a:endParaRPr>
          </a:p>
          <a:p>
            <a:pPr marL="349250" indent="-349250">
              <a:lnSpc>
                <a:spcPct val="100000"/>
              </a:lnSpc>
              <a:buClr>
                <a:schemeClr val="accent1">
                  <a:lumMod val="60000"/>
                  <a:lumOff val="40000"/>
                </a:schemeClr>
              </a:buClr>
              <a:buSzPct val="70000"/>
              <a:defRPr/>
            </a:pPr>
            <a:r>
              <a:rPr lang="en-US" altLang="en-US" sz="2400" dirty="0">
                <a:solidFill>
                  <a:srgbClr val="000000"/>
                </a:solidFill>
              </a:rPr>
              <a:t>   </a:t>
            </a:r>
          </a:p>
        </p:txBody>
      </p:sp>
      <p:sp>
        <p:nvSpPr>
          <p:cNvPr id="7" name="TextBox 6">
            <a:extLst>
              <a:ext uri="{FF2B5EF4-FFF2-40B4-BE49-F238E27FC236}">
                <a16:creationId xmlns:a16="http://schemas.microsoft.com/office/drawing/2014/main" id="{CDE34A80-4AD5-4D62-B36D-4BC093EE163C}"/>
              </a:ext>
            </a:extLst>
          </p:cNvPr>
          <p:cNvSpPr txBox="1"/>
          <p:nvPr/>
        </p:nvSpPr>
        <p:spPr>
          <a:xfrm>
            <a:off x="8589818" y="6449291"/>
            <a:ext cx="387927" cy="300082"/>
          </a:xfrm>
          <a:prstGeom prst="rect">
            <a:avLst/>
          </a:prstGeom>
          <a:noFill/>
        </p:spPr>
        <p:txBody>
          <a:bodyPr wrap="square" rtlCol="0">
            <a:spAutoFit/>
          </a:bodyPr>
          <a:lstStyle/>
          <a:p>
            <a:pPr algn="ctr"/>
            <a:r>
              <a:rPr lang="en-US" dirty="0"/>
              <a:t>16</a:t>
            </a:r>
          </a:p>
        </p:txBody>
      </p:sp>
    </p:spTree>
    <p:extLst>
      <p:ext uri="{BB962C8B-B14F-4D97-AF65-F5344CB8AC3E}">
        <p14:creationId xmlns:p14="http://schemas.microsoft.com/office/powerpoint/2010/main" val="38337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533374" y="108627"/>
            <a:ext cx="6444371" cy="655320"/>
          </a:xfrm>
          <a:solidFill>
            <a:srgbClr val="FFC000"/>
          </a:solidFill>
        </p:spPr>
        <p:txBody>
          <a:bodyPr/>
          <a:lstStyle/>
          <a:p>
            <a:pPr algn="ctr"/>
            <a:r>
              <a:rPr lang="en-US" sz="3200" dirty="0"/>
              <a:t>Paid Parental Leave</a:t>
            </a:r>
          </a:p>
        </p:txBody>
      </p:sp>
      <p:sp>
        <p:nvSpPr>
          <p:cNvPr id="3" name="Rectangle 3">
            <a:extLst>
              <a:ext uri="{FF2B5EF4-FFF2-40B4-BE49-F238E27FC236}">
                <a16:creationId xmlns:a16="http://schemas.microsoft.com/office/drawing/2014/main" id="{954F0770-7D24-4477-A4A8-F0C71E75A453}"/>
              </a:ext>
            </a:extLst>
          </p:cNvPr>
          <p:cNvSpPr txBox="1">
            <a:spLocks noChangeArrowheads="1"/>
          </p:cNvSpPr>
          <p:nvPr/>
        </p:nvSpPr>
        <p:spPr>
          <a:xfrm>
            <a:off x="670560" y="1264674"/>
            <a:ext cx="7620000" cy="5059926"/>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0" indent="-349250">
              <a:lnSpc>
                <a:spcPct val="100000"/>
              </a:lnSpc>
              <a:buClr>
                <a:srgbClr val="DC7840"/>
              </a:buClr>
              <a:buSzPct val="70000"/>
              <a:buFont typeface="Arial" panose="020B0604020202020204" pitchFamily="34" charset="0"/>
              <a:buChar char="•"/>
              <a:defRPr/>
            </a:pPr>
            <a:r>
              <a:rPr lang="en-US" altLang="en-US" sz="1800" dirty="0">
                <a:solidFill>
                  <a:srgbClr val="002060"/>
                </a:solidFill>
              </a:rPr>
              <a:t>The President signed the National Defense Authorization Act (NDAA) for Fiscal Year 2020 into law on December 20, 2019. The NDAA provides 12 weeks (up to 480 hours) of paid parental leave (PPL) for the birth, adoption or foster care placement of a child occurring October 1, 2020, or later, for employees covered by the Family and Medical Leave Act (FMLA), regardless of gender.</a:t>
            </a:r>
          </a:p>
          <a:p>
            <a:pPr marL="349250" indent="-349250">
              <a:lnSpc>
                <a:spcPct val="100000"/>
              </a:lnSpc>
              <a:buClr>
                <a:srgbClr val="DC7840"/>
              </a:buClr>
              <a:buSzPct val="70000"/>
              <a:buFont typeface="Arial" panose="020B0604020202020204" pitchFamily="34" charset="0"/>
              <a:buChar char="•"/>
              <a:defRPr/>
            </a:pPr>
            <a:r>
              <a:rPr lang="en-US" sz="1800" dirty="0">
                <a:solidFill>
                  <a:srgbClr val="002060"/>
                </a:solidFill>
              </a:rPr>
              <a:t>Employees are eligible for PPL if they have 12 months of covered, consecutive or non-consecutive federal service, if the federal service was covered under the Title 5 FMLA provision. </a:t>
            </a:r>
          </a:p>
          <a:p>
            <a:pPr marL="349250" indent="-349250">
              <a:lnSpc>
                <a:spcPct val="100000"/>
              </a:lnSpc>
              <a:buClr>
                <a:srgbClr val="DC7840"/>
              </a:buClr>
              <a:buSzPct val="70000"/>
              <a:buFont typeface="Arial" panose="020B0604020202020204" pitchFamily="34" charset="0"/>
              <a:buChar char="•"/>
              <a:defRPr/>
            </a:pPr>
            <a:r>
              <a:rPr lang="en-US" sz="2000" dirty="0">
                <a:hlinkClick r:id="rId3"/>
              </a:rPr>
              <a:t>Timekeeping - Paid Parental Leave ( PPL) (irs.gov)</a:t>
            </a:r>
            <a:endParaRPr lang="en-US" sz="1800" dirty="0">
              <a:solidFill>
                <a:srgbClr val="00B0F0"/>
              </a:solidFill>
            </a:endParaRPr>
          </a:p>
          <a:p>
            <a:pPr marL="349250" indent="-349250">
              <a:lnSpc>
                <a:spcPct val="100000"/>
              </a:lnSpc>
              <a:buClr>
                <a:schemeClr val="accent1">
                  <a:lumMod val="60000"/>
                  <a:lumOff val="40000"/>
                </a:schemeClr>
              </a:buClr>
              <a:buSzPct val="70000"/>
              <a:buFont typeface="Wingdings" pitchFamily="2" charset="2"/>
              <a:buChar char="l"/>
              <a:defRPr/>
            </a:pPr>
            <a:endParaRPr lang="en-US" altLang="en-US" sz="2400" dirty="0">
              <a:solidFill>
                <a:srgbClr val="000000"/>
              </a:solidFill>
            </a:endParaRPr>
          </a:p>
          <a:p>
            <a:pPr marL="400050" lvl="1">
              <a:lnSpc>
                <a:spcPct val="100000"/>
              </a:lnSpc>
              <a:buClr>
                <a:schemeClr val="accent1">
                  <a:lumMod val="60000"/>
                  <a:lumOff val="40000"/>
                </a:schemeClr>
              </a:buClr>
              <a:buSzPct val="70000"/>
              <a:defRPr/>
            </a:pPr>
            <a:endParaRPr lang="en-US" altLang="en-US" sz="2400" dirty="0">
              <a:solidFill>
                <a:srgbClr val="000000"/>
              </a:solidFill>
            </a:endParaRPr>
          </a:p>
          <a:p>
            <a:pPr>
              <a:lnSpc>
                <a:spcPct val="100000"/>
              </a:lnSpc>
              <a:buClr>
                <a:schemeClr val="accent1">
                  <a:lumMod val="60000"/>
                  <a:lumOff val="40000"/>
                </a:schemeClr>
              </a:buClr>
              <a:buSzPct val="70000"/>
              <a:defRPr/>
            </a:pPr>
            <a:endParaRPr lang="en-US" altLang="en-US" sz="2400" dirty="0">
              <a:solidFill>
                <a:srgbClr val="000000"/>
              </a:solidFill>
            </a:endParaRPr>
          </a:p>
          <a:p>
            <a:pPr marL="349250" indent="-349250">
              <a:lnSpc>
                <a:spcPct val="100000"/>
              </a:lnSpc>
              <a:buClr>
                <a:schemeClr val="accent1">
                  <a:lumMod val="60000"/>
                  <a:lumOff val="40000"/>
                </a:schemeClr>
              </a:buClr>
              <a:buSzPct val="70000"/>
              <a:defRPr/>
            </a:pPr>
            <a:r>
              <a:rPr lang="en-US" altLang="en-US" sz="2400" dirty="0">
                <a:solidFill>
                  <a:srgbClr val="000000"/>
                </a:solidFill>
              </a:rPr>
              <a:t>   </a:t>
            </a:r>
          </a:p>
        </p:txBody>
      </p:sp>
      <p:sp>
        <p:nvSpPr>
          <p:cNvPr id="7" name="TextBox 6">
            <a:extLst>
              <a:ext uri="{FF2B5EF4-FFF2-40B4-BE49-F238E27FC236}">
                <a16:creationId xmlns:a16="http://schemas.microsoft.com/office/drawing/2014/main" id="{CDE34A80-4AD5-4D62-B36D-4BC093EE163C}"/>
              </a:ext>
            </a:extLst>
          </p:cNvPr>
          <p:cNvSpPr txBox="1"/>
          <p:nvPr/>
        </p:nvSpPr>
        <p:spPr>
          <a:xfrm>
            <a:off x="8600451" y="6449291"/>
            <a:ext cx="387927" cy="30008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365391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533374" y="108627"/>
            <a:ext cx="6444371" cy="655320"/>
          </a:xfrm>
          <a:solidFill>
            <a:srgbClr val="FFC000"/>
          </a:solidFill>
        </p:spPr>
        <p:txBody>
          <a:bodyPr/>
          <a:lstStyle/>
          <a:p>
            <a:pPr algn="ctr"/>
            <a:r>
              <a:rPr lang="en-US" dirty="0"/>
              <a:t>Wounded Warrior Federal Leave Act</a:t>
            </a:r>
          </a:p>
        </p:txBody>
      </p:sp>
      <p:sp>
        <p:nvSpPr>
          <p:cNvPr id="3" name="Rectangle 3">
            <a:extLst>
              <a:ext uri="{FF2B5EF4-FFF2-40B4-BE49-F238E27FC236}">
                <a16:creationId xmlns:a16="http://schemas.microsoft.com/office/drawing/2014/main" id="{954F0770-7D24-4477-A4A8-F0C71E75A453}"/>
              </a:ext>
            </a:extLst>
          </p:cNvPr>
          <p:cNvSpPr txBox="1">
            <a:spLocks noChangeArrowheads="1"/>
          </p:cNvSpPr>
          <p:nvPr/>
        </p:nvSpPr>
        <p:spPr>
          <a:xfrm>
            <a:off x="670560" y="1028701"/>
            <a:ext cx="7620000" cy="5570632"/>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0" indent="-349250">
              <a:lnSpc>
                <a:spcPct val="100000"/>
              </a:lnSpc>
              <a:buClr>
                <a:srgbClr val="DC7840"/>
              </a:buClr>
              <a:buSzPct val="70000"/>
              <a:buFont typeface="Arial" panose="020B0604020202020204" pitchFamily="34" charset="0"/>
              <a:buChar char="•"/>
              <a:defRPr/>
            </a:pPr>
            <a:r>
              <a:rPr lang="en-US" sz="1600" b="1" i="0" dirty="0">
                <a:solidFill>
                  <a:srgbClr val="002060"/>
                </a:solidFill>
                <a:effectLst/>
                <a:latin typeface="Arial" panose="020B0604020202020204" pitchFamily="34" charset="0"/>
              </a:rPr>
              <a:t>The Wounded Warrior Federal Leave Act of 2015 provides a one-time entitlement for newly hired federal employees, hired on or after Nov 5, 2016, who are veterans with a qualifying service-connected disability rated at 30% or greater, to undergo medical treatment for such disability for which sick leave could regularly be used.  Disabled Veteran Leave may not exceed 104 hours for a full-time employee and will be prorated for employees with part-time tours of duty (TOD). </a:t>
            </a:r>
          </a:p>
          <a:p>
            <a:pPr marL="349250" indent="-349250">
              <a:lnSpc>
                <a:spcPct val="100000"/>
              </a:lnSpc>
              <a:buClr>
                <a:srgbClr val="DC7840"/>
              </a:buClr>
              <a:buSzPct val="70000"/>
              <a:buFont typeface="Arial" panose="020B0604020202020204" pitchFamily="34" charset="0"/>
              <a:buChar char="•"/>
              <a:defRPr/>
            </a:pPr>
            <a:r>
              <a:rPr lang="en-US" sz="1600" dirty="0">
                <a:solidFill>
                  <a:srgbClr val="002060"/>
                </a:solidFill>
              </a:rPr>
              <a:t>This leave is automatically credited for veterans who have been properly coded as having a service-connected disability rating of 30% or greater.</a:t>
            </a:r>
          </a:p>
          <a:p>
            <a:pPr marL="349250" indent="-349250">
              <a:lnSpc>
                <a:spcPct val="100000"/>
              </a:lnSpc>
              <a:buClr>
                <a:srgbClr val="DC7840"/>
              </a:buClr>
              <a:buSzPct val="70000"/>
              <a:buFont typeface="Arial" panose="020B0604020202020204" pitchFamily="34" charset="0"/>
              <a:buChar char="•"/>
              <a:defRPr/>
            </a:pPr>
            <a:r>
              <a:rPr lang="en-US" sz="1600" dirty="0">
                <a:solidFill>
                  <a:srgbClr val="002060"/>
                </a:solidFill>
              </a:rPr>
              <a:t>Review your SETR leave balances to verify you have been properly credited for Disabled Veteran Leave.  </a:t>
            </a:r>
          </a:p>
          <a:p>
            <a:pPr marL="349250" indent="-349250">
              <a:lnSpc>
                <a:spcPct val="100000"/>
              </a:lnSpc>
              <a:buClr>
                <a:srgbClr val="DC7840"/>
              </a:buClr>
              <a:buSzPct val="70000"/>
              <a:buFont typeface="Arial" panose="020B0604020202020204" pitchFamily="34" charset="0"/>
              <a:buChar char="•"/>
              <a:defRPr/>
            </a:pPr>
            <a:endParaRPr lang="en-US" sz="1600" dirty="0">
              <a:solidFill>
                <a:srgbClr val="002060"/>
              </a:solidFill>
            </a:endParaRPr>
          </a:p>
          <a:p>
            <a:pPr marL="349250" indent="-349250">
              <a:lnSpc>
                <a:spcPct val="100000"/>
              </a:lnSpc>
              <a:buClr>
                <a:srgbClr val="DC7840"/>
              </a:buClr>
              <a:buSzPct val="70000"/>
              <a:buFont typeface="Arial" panose="020B0604020202020204" pitchFamily="34" charset="0"/>
              <a:buChar char="•"/>
              <a:defRPr/>
            </a:pPr>
            <a:endParaRPr lang="en-US" sz="1600" dirty="0">
              <a:solidFill>
                <a:srgbClr val="002060"/>
              </a:solidFill>
            </a:endParaRPr>
          </a:p>
          <a:p>
            <a:pPr marL="349250" indent="-349250">
              <a:lnSpc>
                <a:spcPct val="100000"/>
              </a:lnSpc>
              <a:buClr>
                <a:srgbClr val="DC7840"/>
              </a:buClr>
              <a:buSzPct val="70000"/>
              <a:buFont typeface="Arial" panose="020B0604020202020204" pitchFamily="34" charset="0"/>
              <a:buChar char="•"/>
              <a:defRPr/>
            </a:pPr>
            <a:endParaRPr lang="en-US" sz="1600" dirty="0">
              <a:solidFill>
                <a:srgbClr val="002060"/>
              </a:solidFill>
            </a:endParaRPr>
          </a:p>
          <a:p>
            <a:pPr marL="349250" indent="-349250">
              <a:lnSpc>
                <a:spcPct val="100000"/>
              </a:lnSpc>
              <a:buClr>
                <a:srgbClr val="DC7840"/>
              </a:buClr>
              <a:buSzPct val="70000"/>
              <a:buFont typeface="Arial" panose="020B0604020202020204" pitchFamily="34" charset="0"/>
              <a:buChar char="•"/>
              <a:defRPr/>
            </a:pPr>
            <a:endParaRPr lang="en-US" sz="1600" dirty="0">
              <a:solidFill>
                <a:srgbClr val="002060"/>
              </a:solidFill>
            </a:endParaRPr>
          </a:p>
          <a:p>
            <a:pPr marL="349250" indent="-349250">
              <a:lnSpc>
                <a:spcPct val="100000"/>
              </a:lnSpc>
              <a:spcBef>
                <a:spcPts val="0"/>
              </a:spcBef>
              <a:buClr>
                <a:srgbClr val="DC7840"/>
              </a:buClr>
              <a:buSzPct val="70000"/>
              <a:buFont typeface="Arial" panose="020B0604020202020204" pitchFamily="34" charset="0"/>
              <a:buChar char="•"/>
              <a:defRPr/>
            </a:pPr>
            <a:r>
              <a:rPr lang="en-US" sz="1600" dirty="0">
                <a:solidFill>
                  <a:srgbClr val="002060"/>
                </a:solidFill>
              </a:rPr>
              <a:t>For elig</a:t>
            </a:r>
            <a:r>
              <a:rPr lang="en-US" altLang="en-US" sz="1600" dirty="0">
                <a:solidFill>
                  <a:srgbClr val="002060"/>
                </a:solidFill>
              </a:rPr>
              <a:t>ibility criteria and policy guidance, refer to: </a:t>
            </a:r>
            <a:endParaRPr lang="en-US" altLang="en-US" sz="900" dirty="0">
              <a:solidFill>
                <a:srgbClr val="002060"/>
              </a:solidFill>
            </a:endParaRPr>
          </a:p>
          <a:p>
            <a:pPr>
              <a:lnSpc>
                <a:spcPct val="100000"/>
              </a:lnSpc>
              <a:spcBef>
                <a:spcPts val="0"/>
              </a:spcBef>
              <a:buClr>
                <a:schemeClr val="accent1">
                  <a:lumMod val="60000"/>
                  <a:lumOff val="40000"/>
                </a:schemeClr>
              </a:buClr>
              <a:buSzPct val="70000"/>
              <a:defRPr/>
            </a:pPr>
            <a:r>
              <a:rPr lang="en-US" altLang="en-US" sz="900" dirty="0">
                <a:solidFill>
                  <a:srgbClr val="002060"/>
                </a:solidFill>
              </a:rPr>
              <a:t>       </a:t>
            </a:r>
            <a:r>
              <a:rPr lang="en-US" sz="2000" dirty="0">
                <a:hlinkClick r:id="rId3"/>
              </a:rPr>
              <a:t>Disabled Veteran Leave (opm.gov)</a:t>
            </a:r>
            <a:r>
              <a:rPr lang="en-US" altLang="en-US" sz="1600" dirty="0">
                <a:solidFill>
                  <a:srgbClr val="002060"/>
                </a:solidFill>
              </a:rPr>
              <a:t>            </a:t>
            </a:r>
          </a:p>
          <a:p>
            <a:pPr>
              <a:lnSpc>
                <a:spcPct val="100000"/>
              </a:lnSpc>
              <a:buClr>
                <a:schemeClr val="accent1">
                  <a:lumMod val="60000"/>
                  <a:lumOff val="40000"/>
                </a:schemeClr>
              </a:buClr>
              <a:buSzPct val="70000"/>
              <a:defRPr/>
            </a:pPr>
            <a:endParaRPr lang="en-US" altLang="en-US" sz="1600" dirty="0">
              <a:solidFill>
                <a:srgbClr val="002060"/>
              </a:solidFill>
            </a:endParaRPr>
          </a:p>
          <a:p>
            <a:pPr>
              <a:lnSpc>
                <a:spcPct val="100000"/>
              </a:lnSpc>
              <a:buClr>
                <a:schemeClr val="accent1">
                  <a:lumMod val="60000"/>
                  <a:lumOff val="40000"/>
                </a:schemeClr>
              </a:buClr>
              <a:buSzPct val="70000"/>
              <a:defRPr/>
            </a:pPr>
            <a:endParaRPr lang="en-US" altLang="en-US" sz="1600" dirty="0">
              <a:solidFill>
                <a:srgbClr val="002060"/>
              </a:solidFill>
            </a:endParaRPr>
          </a:p>
          <a:p>
            <a:pPr>
              <a:lnSpc>
                <a:spcPct val="100000"/>
              </a:lnSpc>
              <a:buClr>
                <a:schemeClr val="accent1">
                  <a:lumMod val="60000"/>
                  <a:lumOff val="40000"/>
                </a:schemeClr>
              </a:buClr>
              <a:buSzPct val="70000"/>
              <a:defRPr/>
            </a:pPr>
            <a:endParaRPr lang="en-US" altLang="en-US" sz="1600" dirty="0">
              <a:solidFill>
                <a:srgbClr val="002060"/>
              </a:solidFill>
            </a:endParaRPr>
          </a:p>
          <a:p>
            <a:pPr marL="400050" lvl="1">
              <a:lnSpc>
                <a:spcPct val="100000"/>
              </a:lnSpc>
              <a:buClr>
                <a:schemeClr val="accent1">
                  <a:lumMod val="60000"/>
                  <a:lumOff val="40000"/>
                </a:schemeClr>
              </a:buClr>
              <a:buSzPct val="70000"/>
              <a:defRPr/>
            </a:pPr>
            <a:endParaRPr lang="en-US" altLang="en-US" sz="2400" dirty="0">
              <a:solidFill>
                <a:srgbClr val="000000"/>
              </a:solidFill>
            </a:endParaRPr>
          </a:p>
          <a:p>
            <a:pPr>
              <a:lnSpc>
                <a:spcPct val="100000"/>
              </a:lnSpc>
              <a:buClr>
                <a:schemeClr val="accent1">
                  <a:lumMod val="60000"/>
                  <a:lumOff val="40000"/>
                </a:schemeClr>
              </a:buClr>
              <a:buSzPct val="70000"/>
              <a:defRPr/>
            </a:pPr>
            <a:endParaRPr lang="en-US" altLang="en-US" sz="2400" dirty="0">
              <a:solidFill>
                <a:srgbClr val="000000"/>
              </a:solidFill>
            </a:endParaRPr>
          </a:p>
          <a:p>
            <a:pPr marL="349250" indent="-349250">
              <a:lnSpc>
                <a:spcPct val="100000"/>
              </a:lnSpc>
              <a:buClr>
                <a:schemeClr val="accent1">
                  <a:lumMod val="60000"/>
                  <a:lumOff val="40000"/>
                </a:schemeClr>
              </a:buClr>
              <a:buSzPct val="70000"/>
              <a:defRPr/>
            </a:pPr>
            <a:r>
              <a:rPr lang="en-US" altLang="en-US" sz="2400" dirty="0">
                <a:solidFill>
                  <a:srgbClr val="000000"/>
                </a:solidFill>
              </a:rPr>
              <a:t>   </a:t>
            </a:r>
          </a:p>
        </p:txBody>
      </p:sp>
      <p:sp>
        <p:nvSpPr>
          <p:cNvPr id="7" name="TextBox 6">
            <a:extLst>
              <a:ext uri="{FF2B5EF4-FFF2-40B4-BE49-F238E27FC236}">
                <a16:creationId xmlns:a16="http://schemas.microsoft.com/office/drawing/2014/main" id="{CDE34A80-4AD5-4D62-B36D-4BC093EE163C}"/>
              </a:ext>
            </a:extLst>
          </p:cNvPr>
          <p:cNvSpPr txBox="1"/>
          <p:nvPr/>
        </p:nvSpPr>
        <p:spPr>
          <a:xfrm>
            <a:off x="8600451" y="6449291"/>
            <a:ext cx="387927" cy="300082"/>
          </a:xfrm>
          <a:prstGeom prst="rect">
            <a:avLst/>
          </a:prstGeom>
          <a:noFill/>
        </p:spPr>
        <p:txBody>
          <a:bodyPr wrap="square" rtlCol="0">
            <a:spAutoFit/>
          </a:bodyPr>
          <a:lstStyle/>
          <a:p>
            <a:pPr algn="ctr"/>
            <a:r>
              <a:rPr lang="en-US" dirty="0"/>
              <a:t>18</a:t>
            </a:r>
          </a:p>
        </p:txBody>
      </p:sp>
      <p:pic>
        <p:nvPicPr>
          <p:cNvPr id="8" name="Picture 7">
            <a:extLst>
              <a:ext uri="{FF2B5EF4-FFF2-40B4-BE49-F238E27FC236}">
                <a16:creationId xmlns:a16="http://schemas.microsoft.com/office/drawing/2014/main" id="{75A51199-3597-48EF-B293-90960E9F4277}"/>
              </a:ext>
            </a:extLst>
          </p:cNvPr>
          <p:cNvPicPr>
            <a:picLocks noChangeAspect="1"/>
          </p:cNvPicPr>
          <p:nvPr/>
        </p:nvPicPr>
        <p:blipFill>
          <a:blip r:embed="rId4"/>
          <a:stretch>
            <a:fillRect/>
          </a:stretch>
        </p:blipFill>
        <p:spPr>
          <a:xfrm>
            <a:off x="1974056" y="4233862"/>
            <a:ext cx="4510088" cy="1326315"/>
          </a:xfrm>
          <a:prstGeom prst="rect">
            <a:avLst/>
          </a:prstGeom>
        </p:spPr>
      </p:pic>
    </p:spTree>
    <p:extLst>
      <p:ext uri="{BB962C8B-B14F-4D97-AF65-F5344CB8AC3E}">
        <p14:creationId xmlns:p14="http://schemas.microsoft.com/office/powerpoint/2010/main" val="240580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68580"/>
            <a:ext cx="6444371" cy="815933"/>
          </a:xfrm>
          <a:solidFill>
            <a:srgbClr val="FFC000"/>
          </a:solidFill>
        </p:spPr>
        <p:txBody>
          <a:bodyPr/>
          <a:lstStyle/>
          <a:p>
            <a:pPr algn="ctr"/>
            <a:r>
              <a:rPr lang="en-US" sz="3200" dirty="0"/>
              <a:t>Statements of Earnings &amp; Leave</a:t>
            </a:r>
            <a:br>
              <a:rPr lang="en-US" sz="3200" dirty="0"/>
            </a:br>
            <a:r>
              <a:rPr lang="en-US" sz="2400" dirty="0"/>
              <a:t>(Pay Stub)</a:t>
            </a:r>
          </a:p>
        </p:txBody>
      </p:sp>
      <p:sp>
        <p:nvSpPr>
          <p:cNvPr id="3" name="Rectangle 15">
            <a:extLst>
              <a:ext uri="{FF2B5EF4-FFF2-40B4-BE49-F238E27FC236}">
                <a16:creationId xmlns:a16="http://schemas.microsoft.com/office/drawing/2014/main" id="{1E6BFB9D-D855-4418-829A-E4536F882490}"/>
              </a:ext>
            </a:extLst>
          </p:cNvPr>
          <p:cNvSpPr txBox="1">
            <a:spLocks noChangeArrowheads="1"/>
          </p:cNvSpPr>
          <p:nvPr/>
        </p:nvSpPr>
        <p:spPr>
          <a:xfrm>
            <a:off x="601980" y="1234440"/>
            <a:ext cx="8122920" cy="41148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Clr>
                <a:srgbClr val="EC8E70"/>
              </a:buClr>
              <a:buSzPct val="100000"/>
              <a:buFont typeface="Arial" panose="020B0604020202020204" pitchFamily="34" charset="0"/>
              <a:buChar char="•"/>
            </a:pPr>
            <a:endParaRPr lang="en-US" altLang="en-US" sz="2400" dirty="0">
              <a:solidFill>
                <a:srgbClr val="002060"/>
              </a:solidFill>
            </a:endParaRPr>
          </a:p>
          <a:p>
            <a:pPr marL="457200" indent="-457200">
              <a:lnSpc>
                <a:spcPct val="100000"/>
              </a:lnSpc>
              <a:buClr>
                <a:srgbClr val="EC8E70"/>
              </a:buClr>
              <a:buSzPct val="100000"/>
              <a:buFont typeface="Arial" panose="020B0604020202020204" pitchFamily="34" charset="0"/>
              <a:buChar char="•"/>
            </a:pPr>
            <a:r>
              <a:rPr lang="en-US" altLang="en-US" sz="2800" dirty="0">
                <a:solidFill>
                  <a:srgbClr val="002060"/>
                </a:solidFill>
              </a:rPr>
              <a:t>Review your Statement of Earnings &amp; Leave (SEL) each pay day to ensure your pay, deductions and leave information is correct</a:t>
            </a:r>
          </a:p>
          <a:p>
            <a:pPr marL="457200" indent="-457200">
              <a:lnSpc>
                <a:spcPct val="100000"/>
              </a:lnSpc>
              <a:buClr>
                <a:srgbClr val="EC8E70"/>
              </a:buClr>
              <a:buSzPct val="100000"/>
              <a:buFont typeface="Arial" panose="020B0604020202020204" pitchFamily="34" charset="0"/>
              <a:buChar char="•"/>
            </a:pPr>
            <a:endParaRPr lang="en-US" altLang="en-US" sz="2800" dirty="0">
              <a:solidFill>
                <a:srgbClr val="002060"/>
              </a:solidFill>
            </a:endParaRPr>
          </a:p>
          <a:p>
            <a:pPr marL="457200" indent="-457200">
              <a:lnSpc>
                <a:spcPct val="100000"/>
              </a:lnSpc>
              <a:buClr>
                <a:srgbClr val="EC8E70"/>
              </a:buClr>
              <a:buSzPct val="100000"/>
              <a:buFont typeface="Arial" panose="020B0604020202020204" pitchFamily="34" charset="0"/>
              <a:buChar char="•"/>
            </a:pPr>
            <a:r>
              <a:rPr lang="en-US" altLang="en-US" sz="2800" dirty="0">
                <a:solidFill>
                  <a:srgbClr val="002060"/>
                </a:solidFill>
              </a:rPr>
              <a:t>Access your statement on the Employee Personal Page (EPP).</a:t>
            </a:r>
            <a:endParaRPr lang="en-US" altLang="en-US" sz="2000" dirty="0">
              <a:solidFill>
                <a:srgbClr val="002060"/>
              </a:solidFill>
            </a:endParaRPr>
          </a:p>
          <a:p>
            <a:pPr>
              <a:lnSpc>
                <a:spcPct val="100000"/>
              </a:lnSpc>
              <a:buClr>
                <a:schemeClr val="accent1">
                  <a:lumMod val="60000"/>
                  <a:lumOff val="40000"/>
                </a:schemeClr>
              </a:buClr>
              <a:buSzPct val="70000"/>
            </a:pPr>
            <a:r>
              <a:rPr lang="en-US" altLang="en-US" sz="2800" dirty="0">
                <a:solidFill>
                  <a:srgbClr val="000000"/>
                </a:solidFill>
              </a:rPr>
              <a:t> </a:t>
            </a:r>
          </a:p>
          <a:p>
            <a:endParaRPr lang="en-US" altLang="en-US" dirty="0"/>
          </a:p>
        </p:txBody>
      </p:sp>
      <p:sp>
        <p:nvSpPr>
          <p:cNvPr id="7" name="TextBox 6">
            <a:extLst>
              <a:ext uri="{FF2B5EF4-FFF2-40B4-BE49-F238E27FC236}">
                <a16:creationId xmlns:a16="http://schemas.microsoft.com/office/drawing/2014/main" id="{3FCCE1A1-DC88-4701-BF9F-CD59D24252F2}"/>
              </a:ext>
            </a:extLst>
          </p:cNvPr>
          <p:cNvSpPr txBox="1"/>
          <p:nvPr/>
        </p:nvSpPr>
        <p:spPr>
          <a:xfrm>
            <a:off x="8589818" y="6449291"/>
            <a:ext cx="387927" cy="300082"/>
          </a:xfrm>
          <a:prstGeom prst="rect">
            <a:avLst/>
          </a:prstGeom>
          <a:noFill/>
        </p:spPr>
        <p:txBody>
          <a:bodyPr wrap="square" rtlCol="0">
            <a:spAutoFit/>
          </a:bodyPr>
          <a:lstStyle/>
          <a:p>
            <a:pPr algn="ctr"/>
            <a:r>
              <a:rPr lang="en-US" dirty="0"/>
              <a:t>19</a:t>
            </a:r>
          </a:p>
        </p:txBody>
      </p:sp>
    </p:spTree>
    <p:extLst>
      <p:ext uri="{BB962C8B-B14F-4D97-AF65-F5344CB8AC3E}">
        <p14:creationId xmlns:p14="http://schemas.microsoft.com/office/powerpoint/2010/main" val="27064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C0D9197-DC9D-4287-B01F-383806C9C190}"/>
              </a:ext>
            </a:extLst>
          </p:cNvPr>
          <p:cNvSpPr>
            <a:spLocks noGrp="1"/>
          </p:cNvSpPr>
          <p:nvPr>
            <p:ph type="title"/>
          </p:nvPr>
        </p:nvSpPr>
        <p:spPr>
          <a:xfrm>
            <a:off x="2506981" y="171289"/>
            <a:ext cx="5844540" cy="655320"/>
          </a:xfrm>
          <a:solidFill>
            <a:srgbClr val="FFC000"/>
          </a:solidFill>
        </p:spPr>
        <p:txBody>
          <a:bodyPr/>
          <a:lstStyle/>
          <a:p>
            <a:r>
              <a:rPr lang="en-US" sz="3600" dirty="0"/>
              <a:t>Resources</a:t>
            </a:r>
          </a:p>
        </p:txBody>
      </p:sp>
      <p:sp>
        <p:nvSpPr>
          <p:cNvPr id="18" name="Content Placeholder 14">
            <a:extLst>
              <a:ext uri="{FF2B5EF4-FFF2-40B4-BE49-F238E27FC236}">
                <a16:creationId xmlns:a16="http://schemas.microsoft.com/office/drawing/2014/main" id="{76E6AC7F-F0B4-4226-8949-A04D88BA970B}"/>
              </a:ext>
            </a:extLst>
          </p:cNvPr>
          <p:cNvSpPr txBox="1">
            <a:spLocks/>
          </p:cNvSpPr>
          <p:nvPr/>
        </p:nvSpPr>
        <p:spPr>
          <a:xfrm>
            <a:off x="179998" y="1897971"/>
            <a:ext cx="7972967" cy="46482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Clr>
                <a:srgbClr val="FF9933"/>
              </a:buClr>
              <a:buSzPct val="150000"/>
              <a:buFont typeface="Arial" panose="020B0604020202020204" pitchFamily="34" charset="0"/>
              <a:buChar char="•"/>
            </a:pPr>
            <a:r>
              <a:rPr lang="en-US" altLang="en-US" sz="2000" dirty="0">
                <a:solidFill>
                  <a:srgbClr val="002060"/>
                </a:solidFill>
              </a:rPr>
              <a:t>On-line access via the intranet with the                                   IRS Source Website</a:t>
            </a:r>
          </a:p>
          <a:p>
            <a:pPr marL="342900" indent="-342900">
              <a:lnSpc>
                <a:spcPct val="100000"/>
              </a:lnSpc>
              <a:buClr>
                <a:srgbClr val="FF9933"/>
              </a:buClr>
              <a:buSzPct val="150000"/>
              <a:buFont typeface="Arial" panose="020B0604020202020204" pitchFamily="34" charset="0"/>
              <a:buChar char="•"/>
            </a:pPr>
            <a:r>
              <a:rPr lang="en-US" altLang="en-US" sz="2000" dirty="0">
                <a:solidFill>
                  <a:srgbClr val="002060"/>
                </a:solidFill>
              </a:rPr>
              <a:t>OS </a:t>
            </a:r>
            <a:r>
              <a:rPr lang="en-US" altLang="en-US" sz="2000" dirty="0" err="1">
                <a:solidFill>
                  <a:srgbClr val="002060"/>
                </a:solidFill>
              </a:rPr>
              <a:t>GetServices</a:t>
            </a:r>
            <a:r>
              <a:rPr lang="en-US" altLang="en-US" sz="2000" dirty="0">
                <a:solidFill>
                  <a:srgbClr val="002060"/>
                </a:solidFill>
              </a:rPr>
              <a:t>, the online self-service ticketing tool for problems with computers, phones, workspace and other support issues</a:t>
            </a:r>
          </a:p>
          <a:p>
            <a:pPr marL="342900" indent="-342900">
              <a:lnSpc>
                <a:spcPct val="100000"/>
              </a:lnSpc>
              <a:buClr>
                <a:srgbClr val="FF9933"/>
              </a:buClr>
              <a:buSzPct val="150000"/>
              <a:buFont typeface="Arial" panose="020B0604020202020204" pitchFamily="34" charset="0"/>
              <a:buChar char="•"/>
            </a:pPr>
            <a:r>
              <a:rPr lang="en-US" altLang="en-US" sz="2000" dirty="0">
                <a:solidFill>
                  <a:srgbClr val="002060"/>
                </a:solidFill>
              </a:rPr>
              <a:t>Online training, travel guidance, and NFC Employee Personal Page among many others</a:t>
            </a:r>
          </a:p>
          <a:p>
            <a:pPr marL="342900" indent="-342900">
              <a:lnSpc>
                <a:spcPct val="100000"/>
              </a:lnSpc>
              <a:buClr>
                <a:srgbClr val="FF9933"/>
              </a:buClr>
              <a:buSzPct val="150000"/>
              <a:buFont typeface="Arial" panose="020B0604020202020204" pitchFamily="34" charset="0"/>
              <a:buChar char="•"/>
            </a:pPr>
            <a:r>
              <a:rPr lang="en-US" altLang="en-US" sz="2000" dirty="0">
                <a:solidFill>
                  <a:srgbClr val="002060"/>
                </a:solidFill>
              </a:rPr>
              <a:t>Reference sites such as the Internal Revenue Manual (IRM), Westlaw, and Lexis/Nexis</a:t>
            </a:r>
          </a:p>
          <a:p>
            <a:pPr marL="342900" indent="-342900">
              <a:lnSpc>
                <a:spcPct val="100000"/>
              </a:lnSpc>
              <a:buClr>
                <a:srgbClr val="FF9933"/>
              </a:buClr>
              <a:buSzPct val="150000"/>
              <a:buFont typeface="Arial" panose="020B0604020202020204" pitchFamily="34" charset="0"/>
              <a:buChar char="•"/>
            </a:pPr>
            <a:r>
              <a:rPr lang="en-US" altLang="en-US" sz="2000" dirty="0">
                <a:solidFill>
                  <a:srgbClr val="002060"/>
                </a:solidFill>
              </a:rPr>
              <a:t>Telephone access at 1-866-743-5748 Option 1, then Option 3. </a:t>
            </a:r>
          </a:p>
          <a:p>
            <a:pPr>
              <a:lnSpc>
                <a:spcPct val="100000"/>
              </a:lnSpc>
              <a:buClr>
                <a:schemeClr val="accent1">
                  <a:lumMod val="60000"/>
                  <a:lumOff val="40000"/>
                </a:schemeClr>
              </a:buClr>
              <a:buSzPct val="150000"/>
            </a:pPr>
            <a:endParaRPr lang="en-US" altLang="en-US" sz="2400" dirty="0"/>
          </a:p>
          <a:p>
            <a:pPr>
              <a:lnSpc>
                <a:spcPct val="100000"/>
              </a:lnSpc>
              <a:buClr>
                <a:schemeClr val="accent1">
                  <a:lumMod val="60000"/>
                  <a:lumOff val="40000"/>
                </a:schemeClr>
              </a:buClr>
              <a:buSzPct val="150000"/>
            </a:pPr>
            <a:endParaRPr lang="en-US" altLang="en-US" sz="2400" dirty="0"/>
          </a:p>
          <a:p>
            <a:pPr>
              <a:lnSpc>
                <a:spcPct val="100000"/>
              </a:lnSpc>
              <a:buClr>
                <a:schemeClr val="accent1">
                  <a:lumMod val="60000"/>
                  <a:lumOff val="40000"/>
                </a:schemeClr>
              </a:buClr>
              <a:buSzPct val="150000"/>
              <a:buFont typeface="Arial" panose="020B0604020202020204" pitchFamily="34" charset="0"/>
              <a:buChar char="•"/>
            </a:pPr>
            <a:endParaRPr lang="en-US" altLang="en-US" sz="2400" dirty="0"/>
          </a:p>
          <a:p>
            <a:endParaRPr lang="en-US" altLang="en-US" sz="2400" dirty="0">
              <a:solidFill>
                <a:srgbClr val="0065A4"/>
              </a:solidFill>
            </a:endParaRPr>
          </a:p>
        </p:txBody>
      </p:sp>
      <p:pic>
        <p:nvPicPr>
          <p:cNvPr id="16" name="Picture 17" descr="MPj04022620000[1]">
            <a:extLst>
              <a:ext uri="{FF2B5EF4-FFF2-40B4-BE49-F238E27FC236}">
                <a16:creationId xmlns:a16="http://schemas.microsoft.com/office/drawing/2014/main" id="{B1A8C725-0DD1-451A-8BC6-2787AD6D938D}"/>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5902179" y="578479"/>
            <a:ext cx="2449341" cy="20574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5B457C-D98A-408E-B2A2-5025E477BC6B}"/>
              </a:ext>
            </a:extLst>
          </p:cNvPr>
          <p:cNvSpPr txBox="1"/>
          <p:nvPr/>
        </p:nvSpPr>
        <p:spPr>
          <a:xfrm>
            <a:off x="8756073" y="6449291"/>
            <a:ext cx="221672" cy="300082"/>
          </a:xfrm>
          <a:prstGeom prst="rect">
            <a:avLst/>
          </a:prstGeom>
          <a:noFill/>
        </p:spPr>
        <p:txBody>
          <a:bodyPr wrap="square" rtlCol="0">
            <a:spAutoFit/>
          </a:bodyPr>
          <a:lstStyle/>
          <a:p>
            <a:pPr algn="ctr"/>
            <a:r>
              <a:rPr lang="en-US" dirty="0"/>
              <a:t>2</a:t>
            </a:r>
          </a:p>
        </p:txBody>
      </p:sp>
    </p:spTree>
    <p:extLst>
      <p:ext uri="{BB962C8B-B14F-4D97-AF65-F5344CB8AC3E}">
        <p14:creationId xmlns:p14="http://schemas.microsoft.com/office/powerpoint/2010/main" val="399308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Employee Personal Page (EPP)</a:t>
            </a:r>
          </a:p>
        </p:txBody>
      </p:sp>
      <p:sp>
        <p:nvSpPr>
          <p:cNvPr id="4" name="Rectangle 3">
            <a:extLst>
              <a:ext uri="{FF2B5EF4-FFF2-40B4-BE49-F238E27FC236}">
                <a16:creationId xmlns:a16="http://schemas.microsoft.com/office/drawing/2014/main" id="{F3B7878A-E847-46F2-8D45-D2EF229EA7FF}"/>
              </a:ext>
            </a:extLst>
          </p:cNvPr>
          <p:cNvSpPr txBox="1">
            <a:spLocks noChangeArrowheads="1"/>
          </p:cNvSpPr>
          <p:nvPr/>
        </p:nvSpPr>
        <p:spPr>
          <a:xfrm>
            <a:off x="815340" y="1158691"/>
            <a:ext cx="7734300" cy="5424989"/>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FF9933"/>
              </a:buClr>
            </a:pPr>
            <a:r>
              <a:rPr lang="en-US" altLang="en-US" sz="1600" dirty="0">
                <a:solidFill>
                  <a:srgbClr val="002060"/>
                </a:solidFill>
                <a:latin typeface="+mn-lt"/>
                <a:cs typeface="Arial Bold" panose="020B0704020202020204" pitchFamily="34" charset="0"/>
              </a:rPr>
              <a:t>All IRS employees are automatically signed up for My EPP when they are hired.  EPP is a convenient “One-stop shop” that is available 24/7 from </a:t>
            </a:r>
            <a:r>
              <a:rPr lang="en-US" altLang="en-US" sz="1600" i="1" dirty="0">
                <a:solidFill>
                  <a:srgbClr val="002060"/>
                </a:solidFill>
                <a:latin typeface="+mn-lt"/>
                <a:cs typeface="Arial Bold" panose="020B0704020202020204" pitchFamily="34" charset="0"/>
              </a:rPr>
              <a:t>any </a:t>
            </a:r>
            <a:r>
              <a:rPr lang="en-US" altLang="en-US" sz="1600" dirty="0">
                <a:solidFill>
                  <a:srgbClr val="002060"/>
                </a:solidFill>
                <a:latin typeface="+mn-lt"/>
                <a:cs typeface="Arial Bold" panose="020B0704020202020204" pitchFamily="34" charset="0"/>
              </a:rPr>
              <a:t>computer with internet capabilities, which means you can access from Home or Work.  EPP gives you the ability to review or change:</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Earning and Leave Statements (Pay Stub)</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W-2’s</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Direct deposit information</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Federal Healthcare insurance (FEHB) enrollment</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Qualifying life event changes to your healthcare information</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Health savings (FSA) allotments</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Federal and State tax withholding allowances</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Personal address information</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Thrift Savings Plan and “catch-up” elections</a:t>
            </a:r>
          </a:p>
          <a:p>
            <a:pPr marL="285750" indent="-285750">
              <a:buClr>
                <a:srgbClr val="FF9933"/>
              </a:buClr>
              <a:buFont typeface="Wingdings" panose="05000000000000000000" pitchFamily="2" charset="2"/>
              <a:buChar char="Ø"/>
            </a:pPr>
            <a:r>
              <a:rPr lang="en-US" altLang="en-US" sz="1600" b="0" dirty="0">
                <a:solidFill>
                  <a:srgbClr val="002060"/>
                </a:solidFill>
                <a:latin typeface="+mn-lt"/>
                <a:cs typeface="Arial Bold" panose="020B0704020202020204" pitchFamily="34" charset="0"/>
              </a:rPr>
              <a:t>Annual Personal Benefits Statements</a:t>
            </a:r>
          </a:p>
          <a:p>
            <a:pPr marL="285750" indent="-285750">
              <a:buFont typeface="Wingdings" panose="05000000000000000000" pitchFamily="2" charset="2"/>
              <a:buChar char="Ø"/>
            </a:pPr>
            <a:endParaRPr lang="en-US" altLang="en-US" dirty="0">
              <a:latin typeface="+mj-lt"/>
              <a:cs typeface="Arial Bold" panose="020B0704020202020204" pitchFamily="34" charset="0"/>
            </a:endParaRPr>
          </a:p>
          <a:p>
            <a:pPr marL="285750" indent="-285750">
              <a:buFont typeface="Wingdings" panose="05000000000000000000" pitchFamily="2" charset="2"/>
              <a:buChar char="Ø"/>
            </a:pPr>
            <a:endParaRPr lang="en-US" altLang="en-US" dirty="0">
              <a:latin typeface="+mj-lt"/>
              <a:cs typeface="Arial Bold" panose="020B0704020202020204" pitchFamily="34" charset="0"/>
            </a:endParaRPr>
          </a:p>
          <a:p>
            <a:endParaRPr lang="en-US" altLang="en-US" dirty="0">
              <a:latin typeface="+mj-lt"/>
              <a:cs typeface="Arial Bold" panose="020B0704020202020204" pitchFamily="34" charset="0"/>
            </a:endParaRPr>
          </a:p>
        </p:txBody>
      </p:sp>
      <p:pic>
        <p:nvPicPr>
          <p:cNvPr id="6" name="Picture 5">
            <a:extLst>
              <a:ext uri="{FF2B5EF4-FFF2-40B4-BE49-F238E27FC236}">
                <a16:creationId xmlns:a16="http://schemas.microsoft.com/office/drawing/2014/main" id="{6CA10983-F25D-476A-B8E6-B8FD670CC449}"/>
              </a:ext>
            </a:extLst>
          </p:cNvPr>
          <p:cNvPicPr/>
          <p:nvPr/>
        </p:nvPicPr>
        <p:blipFill rotWithShape="1">
          <a:blip r:embed="rId3"/>
          <a:srcRect l="42836" t="43677" r="47921" b="37988"/>
          <a:stretch/>
        </p:blipFill>
        <p:spPr bwMode="auto">
          <a:xfrm>
            <a:off x="6901402" y="2988203"/>
            <a:ext cx="1366298" cy="162076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56C191C-5052-4C23-878E-4F740FC35C69}"/>
              </a:ext>
            </a:extLst>
          </p:cNvPr>
          <p:cNvSpPr txBox="1"/>
          <p:nvPr/>
        </p:nvSpPr>
        <p:spPr>
          <a:xfrm>
            <a:off x="8589818" y="6449291"/>
            <a:ext cx="387927" cy="300082"/>
          </a:xfrm>
          <a:prstGeom prst="rect">
            <a:avLst/>
          </a:prstGeom>
          <a:noFill/>
        </p:spPr>
        <p:txBody>
          <a:bodyPr wrap="square" rtlCol="0">
            <a:spAutoFit/>
          </a:bodyPr>
          <a:lstStyle/>
          <a:p>
            <a:pPr algn="ctr"/>
            <a:r>
              <a:rPr lang="en-US" dirty="0"/>
              <a:t>20</a:t>
            </a:r>
          </a:p>
        </p:txBody>
      </p:sp>
    </p:spTree>
    <p:extLst>
      <p:ext uri="{BB962C8B-B14F-4D97-AF65-F5344CB8AC3E}">
        <p14:creationId xmlns:p14="http://schemas.microsoft.com/office/powerpoint/2010/main" val="14040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Accessing EPP from IRS Source</a:t>
            </a:r>
          </a:p>
        </p:txBody>
      </p:sp>
      <p:pic>
        <p:nvPicPr>
          <p:cNvPr id="6" name="Picture 5">
            <a:extLst>
              <a:ext uri="{FF2B5EF4-FFF2-40B4-BE49-F238E27FC236}">
                <a16:creationId xmlns:a16="http://schemas.microsoft.com/office/drawing/2014/main" id="{88077CD3-DB83-455C-8FFF-3CDFD7561ADD}"/>
              </a:ext>
            </a:extLst>
          </p:cNvPr>
          <p:cNvPicPr>
            <a:picLocks noChangeAspect="1"/>
          </p:cNvPicPr>
          <p:nvPr/>
        </p:nvPicPr>
        <p:blipFill>
          <a:blip r:embed="rId3"/>
          <a:stretch>
            <a:fillRect/>
          </a:stretch>
        </p:blipFill>
        <p:spPr>
          <a:xfrm>
            <a:off x="1172087" y="1099671"/>
            <a:ext cx="6884196" cy="5402729"/>
          </a:xfrm>
          <a:prstGeom prst="rect">
            <a:avLst/>
          </a:prstGeom>
        </p:spPr>
      </p:pic>
      <p:sp>
        <p:nvSpPr>
          <p:cNvPr id="9" name="TextBox 8">
            <a:extLst>
              <a:ext uri="{FF2B5EF4-FFF2-40B4-BE49-F238E27FC236}">
                <a16:creationId xmlns:a16="http://schemas.microsoft.com/office/drawing/2014/main" id="{32956AE4-D253-411D-B45C-06DAFB1821F8}"/>
              </a:ext>
            </a:extLst>
          </p:cNvPr>
          <p:cNvSpPr txBox="1"/>
          <p:nvPr/>
        </p:nvSpPr>
        <p:spPr>
          <a:xfrm>
            <a:off x="8589818" y="6449291"/>
            <a:ext cx="387927" cy="300082"/>
          </a:xfrm>
          <a:prstGeom prst="rect">
            <a:avLst/>
          </a:prstGeom>
          <a:noFill/>
        </p:spPr>
        <p:txBody>
          <a:bodyPr wrap="square" rtlCol="0">
            <a:spAutoFit/>
          </a:bodyPr>
          <a:lstStyle/>
          <a:p>
            <a:pPr algn="ctr"/>
            <a:r>
              <a:rPr lang="en-US" dirty="0"/>
              <a:t>21</a:t>
            </a:r>
          </a:p>
        </p:txBody>
      </p:sp>
    </p:spTree>
    <p:extLst>
      <p:ext uri="{BB962C8B-B14F-4D97-AF65-F5344CB8AC3E}">
        <p14:creationId xmlns:p14="http://schemas.microsoft.com/office/powerpoint/2010/main" val="5167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Accessing EPP from Home</a:t>
            </a:r>
          </a:p>
        </p:txBody>
      </p:sp>
      <p:sp>
        <p:nvSpPr>
          <p:cNvPr id="3" name="TextBox 2">
            <a:extLst>
              <a:ext uri="{FF2B5EF4-FFF2-40B4-BE49-F238E27FC236}">
                <a16:creationId xmlns:a16="http://schemas.microsoft.com/office/drawing/2014/main" id="{EC712E3B-F470-4538-A21A-F5B8615A99E5}"/>
              </a:ext>
            </a:extLst>
          </p:cNvPr>
          <p:cNvSpPr txBox="1"/>
          <p:nvPr/>
        </p:nvSpPr>
        <p:spPr>
          <a:xfrm>
            <a:off x="259080" y="1074341"/>
            <a:ext cx="8526780" cy="1015663"/>
          </a:xfrm>
          <a:prstGeom prst="rect">
            <a:avLst/>
          </a:prstGeom>
          <a:noFill/>
        </p:spPr>
        <p:txBody>
          <a:bodyPr wrap="square" rtlCol="0">
            <a:spAutoFit/>
          </a:bodyPr>
          <a:lstStyle/>
          <a:p>
            <a:pPr algn="ctr"/>
            <a:r>
              <a:rPr lang="en-US" sz="2000" dirty="0">
                <a:solidFill>
                  <a:srgbClr val="002060"/>
                </a:solidFill>
              </a:rPr>
              <a:t>To access My EPP from home, visit the National Finance Center’s home page on the internet by going to </a:t>
            </a:r>
            <a:r>
              <a:rPr lang="en-US" sz="2000" dirty="0">
                <a:solidFill>
                  <a:srgbClr val="002060"/>
                </a:solidFill>
                <a:hlinkClick r:id="rId3">
                  <a:extLst>
                    <a:ext uri="{A12FA001-AC4F-418D-AE19-62706E023703}">
                      <ahyp:hlinkClr xmlns:ahyp="http://schemas.microsoft.com/office/drawing/2018/hyperlinkcolor" val="tx"/>
                    </a:ext>
                  </a:extLst>
                </a:hlinkClick>
              </a:rPr>
              <a:t>https://www.nfc.usda.gov</a:t>
            </a:r>
            <a:r>
              <a:rPr lang="en-US" sz="2000" dirty="0">
                <a:solidFill>
                  <a:srgbClr val="002060"/>
                </a:solidFill>
              </a:rPr>
              <a:t>.  </a:t>
            </a:r>
          </a:p>
          <a:p>
            <a:pPr algn="ctr"/>
            <a:r>
              <a:rPr lang="en-US" sz="2000" dirty="0">
                <a:solidFill>
                  <a:srgbClr val="002060"/>
                </a:solidFill>
              </a:rPr>
              <a:t>Select “Applications”</a:t>
            </a:r>
          </a:p>
        </p:txBody>
      </p:sp>
      <p:pic>
        <p:nvPicPr>
          <p:cNvPr id="4" name="Picture 3">
            <a:extLst>
              <a:ext uri="{FF2B5EF4-FFF2-40B4-BE49-F238E27FC236}">
                <a16:creationId xmlns:a16="http://schemas.microsoft.com/office/drawing/2014/main" id="{3A2F5CFC-926E-4F65-8BF8-DE99F878DEB9}"/>
              </a:ext>
            </a:extLst>
          </p:cNvPr>
          <p:cNvPicPr>
            <a:picLocks noChangeAspect="1"/>
          </p:cNvPicPr>
          <p:nvPr/>
        </p:nvPicPr>
        <p:blipFill rotWithShape="1">
          <a:blip r:embed="rId4"/>
          <a:srcRect l="4162" r="5118" b="14096"/>
          <a:stretch/>
        </p:blipFill>
        <p:spPr>
          <a:xfrm>
            <a:off x="1242060" y="2204304"/>
            <a:ext cx="7010400" cy="4267200"/>
          </a:xfrm>
          <a:prstGeom prst="rect">
            <a:avLst/>
          </a:prstGeom>
        </p:spPr>
      </p:pic>
      <p:sp>
        <p:nvSpPr>
          <p:cNvPr id="7" name="TextBox 6">
            <a:extLst>
              <a:ext uri="{FF2B5EF4-FFF2-40B4-BE49-F238E27FC236}">
                <a16:creationId xmlns:a16="http://schemas.microsoft.com/office/drawing/2014/main" id="{B73D16AD-0F89-486F-AA4A-05ED404B925D}"/>
              </a:ext>
            </a:extLst>
          </p:cNvPr>
          <p:cNvSpPr txBox="1"/>
          <p:nvPr/>
        </p:nvSpPr>
        <p:spPr>
          <a:xfrm>
            <a:off x="8589818" y="6449291"/>
            <a:ext cx="387927" cy="300082"/>
          </a:xfrm>
          <a:prstGeom prst="rect">
            <a:avLst/>
          </a:prstGeom>
          <a:noFill/>
        </p:spPr>
        <p:txBody>
          <a:bodyPr wrap="square" rtlCol="0">
            <a:spAutoFit/>
          </a:bodyPr>
          <a:lstStyle/>
          <a:p>
            <a:pPr algn="ctr"/>
            <a:r>
              <a:rPr lang="en-US" dirty="0"/>
              <a:t>22</a:t>
            </a:r>
          </a:p>
        </p:txBody>
      </p:sp>
    </p:spTree>
    <p:extLst>
      <p:ext uri="{BB962C8B-B14F-4D97-AF65-F5344CB8AC3E}">
        <p14:creationId xmlns:p14="http://schemas.microsoft.com/office/powerpoint/2010/main" val="427142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Accessing EPP from Home</a:t>
            </a:r>
          </a:p>
        </p:txBody>
      </p:sp>
      <p:pic>
        <p:nvPicPr>
          <p:cNvPr id="3" name="Picture 2">
            <a:extLst>
              <a:ext uri="{FF2B5EF4-FFF2-40B4-BE49-F238E27FC236}">
                <a16:creationId xmlns:a16="http://schemas.microsoft.com/office/drawing/2014/main" id="{8DE5D2A7-8F77-4522-A694-88379BF8DD1C}"/>
              </a:ext>
            </a:extLst>
          </p:cNvPr>
          <p:cNvPicPr>
            <a:picLocks noChangeAspect="1"/>
          </p:cNvPicPr>
          <p:nvPr/>
        </p:nvPicPr>
        <p:blipFill>
          <a:blip r:embed="rId3"/>
          <a:stretch>
            <a:fillRect/>
          </a:stretch>
        </p:blipFill>
        <p:spPr>
          <a:xfrm>
            <a:off x="496156" y="1999784"/>
            <a:ext cx="8404004" cy="3836610"/>
          </a:xfrm>
          <a:prstGeom prst="rect">
            <a:avLst/>
          </a:prstGeom>
        </p:spPr>
      </p:pic>
      <p:sp>
        <p:nvSpPr>
          <p:cNvPr id="4" name="TextBox 3">
            <a:extLst>
              <a:ext uri="{FF2B5EF4-FFF2-40B4-BE49-F238E27FC236}">
                <a16:creationId xmlns:a16="http://schemas.microsoft.com/office/drawing/2014/main" id="{EE8ABA33-1A17-4113-AB2F-E7DA9C23569B}"/>
              </a:ext>
            </a:extLst>
          </p:cNvPr>
          <p:cNvSpPr txBox="1"/>
          <p:nvPr/>
        </p:nvSpPr>
        <p:spPr>
          <a:xfrm>
            <a:off x="1524000" y="1177026"/>
            <a:ext cx="6096000" cy="461665"/>
          </a:xfrm>
          <a:prstGeom prst="rect">
            <a:avLst/>
          </a:prstGeom>
          <a:noFill/>
        </p:spPr>
        <p:txBody>
          <a:bodyPr wrap="square" rtlCol="0">
            <a:spAutoFit/>
          </a:bodyPr>
          <a:lstStyle/>
          <a:p>
            <a:pPr algn="ctr"/>
            <a:r>
              <a:rPr lang="en-US" sz="2400" dirty="0">
                <a:solidFill>
                  <a:srgbClr val="002060"/>
                </a:solidFill>
              </a:rPr>
              <a:t>From the drop-down menu select “My EPP”</a:t>
            </a:r>
          </a:p>
        </p:txBody>
      </p:sp>
      <p:sp>
        <p:nvSpPr>
          <p:cNvPr id="7" name="TextBox 6">
            <a:extLst>
              <a:ext uri="{FF2B5EF4-FFF2-40B4-BE49-F238E27FC236}">
                <a16:creationId xmlns:a16="http://schemas.microsoft.com/office/drawing/2014/main" id="{A1938F4A-7F8F-4A62-ACE3-58356C075F6C}"/>
              </a:ext>
            </a:extLst>
          </p:cNvPr>
          <p:cNvSpPr txBox="1"/>
          <p:nvPr/>
        </p:nvSpPr>
        <p:spPr>
          <a:xfrm>
            <a:off x="8589818" y="6449291"/>
            <a:ext cx="387927" cy="300082"/>
          </a:xfrm>
          <a:prstGeom prst="rect">
            <a:avLst/>
          </a:prstGeom>
          <a:noFill/>
        </p:spPr>
        <p:txBody>
          <a:bodyPr wrap="square" rtlCol="0">
            <a:spAutoFit/>
          </a:bodyPr>
          <a:lstStyle/>
          <a:p>
            <a:pPr algn="ctr"/>
            <a:r>
              <a:rPr lang="en-US" dirty="0"/>
              <a:t>23</a:t>
            </a:r>
          </a:p>
        </p:txBody>
      </p:sp>
    </p:spTree>
    <p:extLst>
      <p:ext uri="{BB962C8B-B14F-4D97-AF65-F5344CB8AC3E}">
        <p14:creationId xmlns:p14="http://schemas.microsoft.com/office/powerpoint/2010/main" val="791613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Accessing EPP</a:t>
            </a:r>
          </a:p>
        </p:txBody>
      </p:sp>
      <p:sp>
        <p:nvSpPr>
          <p:cNvPr id="3" name="TextBox 2">
            <a:extLst>
              <a:ext uri="{FF2B5EF4-FFF2-40B4-BE49-F238E27FC236}">
                <a16:creationId xmlns:a16="http://schemas.microsoft.com/office/drawing/2014/main" id="{9EB0DBBC-7BD5-4E56-848F-60620FD3459B}"/>
              </a:ext>
            </a:extLst>
          </p:cNvPr>
          <p:cNvSpPr txBox="1"/>
          <p:nvPr/>
        </p:nvSpPr>
        <p:spPr>
          <a:xfrm>
            <a:off x="300990" y="1097280"/>
            <a:ext cx="8542020" cy="830997"/>
          </a:xfrm>
          <a:prstGeom prst="rect">
            <a:avLst/>
          </a:prstGeom>
          <a:noFill/>
        </p:spPr>
        <p:txBody>
          <a:bodyPr wrap="square" rtlCol="0">
            <a:spAutoFit/>
          </a:bodyPr>
          <a:lstStyle/>
          <a:p>
            <a:pPr algn="ctr"/>
            <a:r>
              <a:rPr lang="en-US" sz="2400" dirty="0"/>
              <a:t>To continue the EPP Login Page select “I Agree”.</a:t>
            </a:r>
          </a:p>
          <a:p>
            <a:pPr algn="ctr"/>
            <a:r>
              <a:rPr lang="en-US" sz="2400" dirty="0"/>
              <a:t>You will be directed to the EPP Login Page.  </a:t>
            </a:r>
          </a:p>
        </p:txBody>
      </p:sp>
      <p:pic>
        <p:nvPicPr>
          <p:cNvPr id="4" name="Picture 3">
            <a:extLst>
              <a:ext uri="{FF2B5EF4-FFF2-40B4-BE49-F238E27FC236}">
                <a16:creationId xmlns:a16="http://schemas.microsoft.com/office/drawing/2014/main" id="{E0863E18-3257-411F-BA97-0057DE9C5248}"/>
              </a:ext>
            </a:extLst>
          </p:cNvPr>
          <p:cNvPicPr>
            <a:picLocks noChangeAspect="1"/>
          </p:cNvPicPr>
          <p:nvPr/>
        </p:nvPicPr>
        <p:blipFill>
          <a:blip r:embed="rId3"/>
          <a:stretch>
            <a:fillRect/>
          </a:stretch>
        </p:blipFill>
        <p:spPr>
          <a:xfrm>
            <a:off x="647700" y="2101750"/>
            <a:ext cx="7848599" cy="4001869"/>
          </a:xfrm>
          <a:prstGeom prst="rect">
            <a:avLst/>
          </a:prstGeom>
        </p:spPr>
      </p:pic>
      <p:sp>
        <p:nvSpPr>
          <p:cNvPr id="7" name="TextBox 6">
            <a:extLst>
              <a:ext uri="{FF2B5EF4-FFF2-40B4-BE49-F238E27FC236}">
                <a16:creationId xmlns:a16="http://schemas.microsoft.com/office/drawing/2014/main" id="{5225C804-BB24-486A-BC9D-36AA47FEE732}"/>
              </a:ext>
            </a:extLst>
          </p:cNvPr>
          <p:cNvSpPr txBox="1"/>
          <p:nvPr/>
        </p:nvSpPr>
        <p:spPr>
          <a:xfrm>
            <a:off x="8589818" y="6449291"/>
            <a:ext cx="387927" cy="300082"/>
          </a:xfrm>
          <a:prstGeom prst="rect">
            <a:avLst/>
          </a:prstGeom>
          <a:noFill/>
        </p:spPr>
        <p:txBody>
          <a:bodyPr wrap="square" rtlCol="0">
            <a:spAutoFit/>
          </a:bodyPr>
          <a:lstStyle/>
          <a:p>
            <a:pPr algn="ctr"/>
            <a:r>
              <a:rPr lang="en-US" dirty="0"/>
              <a:t>24</a:t>
            </a:r>
          </a:p>
        </p:txBody>
      </p:sp>
    </p:spTree>
    <p:extLst>
      <p:ext uri="{BB962C8B-B14F-4D97-AF65-F5344CB8AC3E}">
        <p14:creationId xmlns:p14="http://schemas.microsoft.com/office/powerpoint/2010/main" val="1757166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Accessing EPP</a:t>
            </a:r>
          </a:p>
        </p:txBody>
      </p:sp>
      <p:sp>
        <p:nvSpPr>
          <p:cNvPr id="3" name="TextBox 2">
            <a:extLst>
              <a:ext uri="{FF2B5EF4-FFF2-40B4-BE49-F238E27FC236}">
                <a16:creationId xmlns:a16="http://schemas.microsoft.com/office/drawing/2014/main" id="{447E9042-3C03-4E9A-9244-07C3F48D7A92}"/>
              </a:ext>
            </a:extLst>
          </p:cNvPr>
          <p:cNvSpPr txBox="1"/>
          <p:nvPr/>
        </p:nvSpPr>
        <p:spPr>
          <a:xfrm>
            <a:off x="975360" y="1066800"/>
            <a:ext cx="7338060" cy="830997"/>
          </a:xfrm>
          <a:prstGeom prst="rect">
            <a:avLst/>
          </a:prstGeom>
          <a:noFill/>
        </p:spPr>
        <p:txBody>
          <a:bodyPr wrap="square" rtlCol="0">
            <a:spAutoFit/>
          </a:bodyPr>
          <a:lstStyle/>
          <a:p>
            <a:pPr algn="ctr"/>
            <a:r>
              <a:rPr lang="en-US" sz="2400" dirty="0">
                <a:solidFill>
                  <a:srgbClr val="002060"/>
                </a:solidFill>
              </a:rPr>
              <a:t>You will be directed to the EPP Login Page.  </a:t>
            </a:r>
          </a:p>
          <a:p>
            <a:pPr algn="ctr"/>
            <a:r>
              <a:rPr lang="en-US" sz="2400" dirty="0">
                <a:solidFill>
                  <a:srgbClr val="002060"/>
                </a:solidFill>
              </a:rPr>
              <a:t>Here you will select, “New User Sign-Up”</a:t>
            </a:r>
          </a:p>
        </p:txBody>
      </p:sp>
      <p:pic>
        <p:nvPicPr>
          <p:cNvPr id="4" name="Picture 3">
            <a:extLst>
              <a:ext uri="{FF2B5EF4-FFF2-40B4-BE49-F238E27FC236}">
                <a16:creationId xmlns:a16="http://schemas.microsoft.com/office/drawing/2014/main" id="{2AB06768-D433-45F4-8F98-759620306136}"/>
              </a:ext>
            </a:extLst>
          </p:cNvPr>
          <p:cNvPicPr>
            <a:picLocks noChangeAspect="1"/>
          </p:cNvPicPr>
          <p:nvPr/>
        </p:nvPicPr>
        <p:blipFill>
          <a:blip r:embed="rId3"/>
          <a:stretch>
            <a:fillRect/>
          </a:stretch>
        </p:blipFill>
        <p:spPr>
          <a:xfrm>
            <a:off x="1185496" y="2017931"/>
            <a:ext cx="7306407" cy="4523014"/>
          </a:xfrm>
          <a:prstGeom prst="rect">
            <a:avLst/>
          </a:prstGeom>
        </p:spPr>
      </p:pic>
      <p:sp>
        <p:nvSpPr>
          <p:cNvPr id="7" name="TextBox 6">
            <a:extLst>
              <a:ext uri="{FF2B5EF4-FFF2-40B4-BE49-F238E27FC236}">
                <a16:creationId xmlns:a16="http://schemas.microsoft.com/office/drawing/2014/main" id="{96D3C127-B624-4EE5-865A-57EDF3E9B95F}"/>
              </a:ext>
            </a:extLst>
          </p:cNvPr>
          <p:cNvSpPr txBox="1"/>
          <p:nvPr/>
        </p:nvSpPr>
        <p:spPr>
          <a:xfrm>
            <a:off x="8589818" y="6449291"/>
            <a:ext cx="387927" cy="300082"/>
          </a:xfrm>
          <a:prstGeom prst="rect">
            <a:avLst/>
          </a:prstGeom>
          <a:noFill/>
        </p:spPr>
        <p:txBody>
          <a:bodyPr wrap="square" rtlCol="0">
            <a:spAutoFit/>
          </a:bodyPr>
          <a:lstStyle/>
          <a:p>
            <a:pPr algn="ctr"/>
            <a:r>
              <a:rPr lang="en-US" dirty="0"/>
              <a:t>25</a:t>
            </a:r>
          </a:p>
        </p:txBody>
      </p:sp>
    </p:spTree>
    <p:extLst>
      <p:ext uri="{BB962C8B-B14F-4D97-AF65-F5344CB8AC3E}">
        <p14:creationId xmlns:p14="http://schemas.microsoft.com/office/powerpoint/2010/main" val="207623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581531" cy="655320"/>
          </a:xfrm>
          <a:solidFill>
            <a:srgbClr val="FFC000"/>
          </a:solidFill>
        </p:spPr>
        <p:txBody>
          <a:bodyPr/>
          <a:lstStyle/>
          <a:p>
            <a:pPr algn="ctr"/>
            <a:r>
              <a:rPr lang="en-US" sz="2400" dirty="0"/>
              <a:t>New Employee Accessing EPP for first time</a:t>
            </a:r>
          </a:p>
        </p:txBody>
      </p:sp>
      <p:sp>
        <p:nvSpPr>
          <p:cNvPr id="3" name="TextBox 2">
            <a:extLst>
              <a:ext uri="{FF2B5EF4-FFF2-40B4-BE49-F238E27FC236}">
                <a16:creationId xmlns:a16="http://schemas.microsoft.com/office/drawing/2014/main" id="{0D3758CE-82A7-43C3-BDE6-E1B92AAAA68B}"/>
              </a:ext>
            </a:extLst>
          </p:cNvPr>
          <p:cNvSpPr txBox="1"/>
          <p:nvPr/>
        </p:nvSpPr>
        <p:spPr>
          <a:xfrm>
            <a:off x="821408" y="1090843"/>
            <a:ext cx="7501184" cy="6294031"/>
          </a:xfrm>
          <a:prstGeom prst="rect">
            <a:avLst/>
          </a:prstGeom>
          <a:noFill/>
        </p:spPr>
        <p:txBody>
          <a:bodyPr wrap="square" rtlCol="0">
            <a:spAutoFit/>
          </a:bodyPr>
          <a:lstStyle/>
          <a:p>
            <a:pPr>
              <a:buClr>
                <a:srgbClr val="F68A1E"/>
              </a:buClr>
            </a:pPr>
            <a:r>
              <a:rPr lang="en-US" sz="1600" dirty="0">
                <a:solidFill>
                  <a:srgbClr val="002060"/>
                </a:solidFill>
              </a:rPr>
              <a:t>EPP will not be available to you until you have completed and been paid for your first pay period with the agency.</a:t>
            </a:r>
          </a:p>
          <a:p>
            <a:pPr algn="ctr">
              <a:buClr>
                <a:srgbClr val="F68A1E"/>
              </a:buClr>
            </a:pPr>
            <a:r>
              <a:rPr lang="en-US" sz="1800" b="1" dirty="0">
                <a:solidFill>
                  <a:srgbClr val="002060"/>
                </a:solidFill>
              </a:rPr>
              <a:t>If you have been issued an IRS Work Email</a:t>
            </a:r>
          </a:p>
          <a:p>
            <a:pPr marL="285750" indent="-285750">
              <a:buClr>
                <a:srgbClr val="F68A1E"/>
              </a:buClr>
              <a:buFont typeface="Wingdings" panose="05000000000000000000" pitchFamily="2" charset="2"/>
              <a:buChar char="Ø"/>
            </a:pPr>
            <a:endParaRPr lang="en-US" sz="160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Select “New User Sign-Up”</a:t>
            </a:r>
          </a:p>
          <a:p>
            <a:pPr marL="285750" indent="-285750">
              <a:buClr>
                <a:srgbClr val="F68A1E"/>
              </a:buClr>
              <a:buFont typeface="Wingdings" panose="05000000000000000000" pitchFamily="2" charset="2"/>
              <a:buChar char="Ø"/>
            </a:pPr>
            <a:r>
              <a:rPr lang="en-US" sz="1600" dirty="0">
                <a:solidFill>
                  <a:srgbClr val="002060"/>
                </a:solidFill>
              </a:rPr>
              <a:t>Enter your Social Security Number (no dashes) and your date of birth (mm/dd/yyyy), select continue</a:t>
            </a:r>
          </a:p>
          <a:p>
            <a:pPr marL="285750" indent="-285750">
              <a:buClr>
                <a:srgbClr val="F68A1E"/>
              </a:buClr>
              <a:buFont typeface="Wingdings" panose="05000000000000000000" pitchFamily="2" charset="2"/>
              <a:buChar char="Ø"/>
            </a:pPr>
            <a:r>
              <a:rPr lang="en-US" sz="1600" dirty="0">
                <a:solidFill>
                  <a:srgbClr val="002060"/>
                </a:solidFill>
              </a:rPr>
              <a:t>Enter your IRS Work email address in both fields select “Sign-Up”</a:t>
            </a:r>
          </a:p>
          <a:p>
            <a:pPr marL="171450" indent="-171450">
              <a:buClr>
                <a:srgbClr val="F68A1E"/>
              </a:buClr>
              <a:buFont typeface="Wingdings" panose="05000000000000000000" pitchFamily="2" charset="2"/>
              <a:buChar char="Ø"/>
            </a:pPr>
            <a:endParaRPr lang="en-US" sz="1200" dirty="0">
              <a:solidFill>
                <a:srgbClr val="002060"/>
              </a:solidFill>
            </a:endParaRPr>
          </a:p>
          <a:p>
            <a:pPr algn="ctr">
              <a:buClr>
                <a:srgbClr val="F68A1E"/>
              </a:buClr>
            </a:pPr>
            <a:r>
              <a:rPr lang="en-US" sz="1800" b="1" dirty="0">
                <a:solidFill>
                  <a:srgbClr val="002060"/>
                </a:solidFill>
              </a:rPr>
              <a:t>If you have NOT or will NOT be issued an IRS Work Email</a:t>
            </a:r>
          </a:p>
          <a:p>
            <a:pPr marL="285750" indent="-285750">
              <a:buClr>
                <a:srgbClr val="F68A1E"/>
              </a:buClr>
              <a:buFont typeface="Wingdings" panose="05000000000000000000" pitchFamily="2" charset="2"/>
              <a:buChar char="Ø"/>
            </a:pPr>
            <a:endParaRPr lang="en-US" sz="110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Contact ERC at 866-743-5748 Options 1 and 1 again and request your SPO PIN.</a:t>
            </a:r>
          </a:p>
          <a:p>
            <a:pPr marL="285750" indent="-285750">
              <a:buClr>
                <a:srgbClr val="F68A1E"/>
              </a:buClr>
              <a:buFont typeface="Wingdings" panose="05000000000000000000" pitchFamily="2" charset="2"/>
              <a:buChar char="Ø"/>
            </a:pPr>
            <a:r>
              <a:rPr lang="en-US" sz="1600" dirty="0">
                <a:solidFill>
                  <a:srgbClr val="002060"/>
                </a:solidFill>
              </a:rPr>
              <a:t>From the EPP Login screen select “New User Sign-Up”</a:t>
            </a:r>
          </a:p>
          <a:p>
            <a:pPr marL="285750" indent="-285750">
              <a:buClr>
                <a:srgbClr val="F68A1E"/>
              </a:buClr>
              <a:buFont typeface="Wingdings" panose="05000000000000000000" pitchFamily="2" charset="2"/>
              <a:buChar char="Ø"/>
            </a:pPr>
            <a:r>
              <a:rPr lang="en-US" sz="1600" dirty="0">
                <a:solidFill>
                  <a:srgbClr val="002060"/>
                </a:solidFill>
              </a:rPr>
              <a:t>Enter your Social Security Number (no dashes) and your date of birth (mm/dd/yyyy), select continue</a:t>
            </a:r>
          </a:p>
          <a:p>
            <a:pPr marL="285750" indent="-285750">
              <a:buClr>
                <a:srgbClr val="F68A1E"/>
              </a:buClr>
              <a:buFont typeface="Wingdings" panose="05000000000000000000" pitchFamily="2" charset="2"/>
              <a:buChar char="Ø"/>
            </a:pPr>
            <a:r>
              <a:rPr lang="en-US" sz="1600" dirty="0">
                <a:solidFill>
                  <a:srgbClr val="002060"/>
                </a:solidFill>
              </a:rPr>
              <a:t>Select, “No Work Email Address”</a:t>
            </a:r>
          </a:p>
          <a:p>
            <a:pPr marL="285750" indent="-285750">
              <a:buClr>
                <a:srgbClr val="F68A1E"/>
              </a:buClr>
              <a:buFont typeface="Wingdings" panose="05000000000000000000" pitchFamily="2" charset="2"/>
              <a:buChar char="Ø"/>
            </a:pPr>
            <a:r>
              <a:rPr lang="en-US" sz="1600" dirty="0">
                <a:solidFill>
                  <a:srgbClr val="002060"/>
                </a:solidFill>
              </a:rPr>
              <a:t>Enter the SPO PIN given to you by Payroll, select continue</a:t>
            </a:r>
          </a:p>
          <a:p>
            <a:pPr marL="285750" indent="-285750">
              <a:buClr>
                <a:srgbClr val="F68A1E"/>
              </a:buClr>
              <a:buFont typeface="Wingdings" panose="05000000000000000000" pitchFamily="2" charset="2"/>
              <a:buChar char="Ø"/>
            </a:pPr>
            <a:r>
              <a:rPr lang="en-US" sz="1600" dirty="0">
                <a:solidFill>
                  <a:srgbClr val="002060"/>
                </a:solidFill>
              </a:rPr>
              <a:t>Enter your personal email address in both fields, select “Sign-Up”</a:t>
            </a:r>
          </a:p>
          <a:p>
            <a:pPr marL="171450" indent="-171450">
              <a:buClr>
                <a:srgbClr val="F68A1E"/>
              </a:buClr>
              <a:buFont typeface="Wingdings" panose="05000000000000000000" pitchFamily="2" charset="2"/>
              <a:buChar char="Ø"/>
            </a:pPr>
            <a:endParaRPr lang="en-US" sz="800" dirty="0">
              <a:solidFill>
                <a:srgbClr val="002060"/>
              </a:solidFill>
            </a:endParaRPr>
          </a:p>
          <a:p>
            <a:pPr>
              <a:buClr>
                <a:srgbClr val="F68A1E"/>
              </a:buClr>
            </a:pPr>
            <a:r>
              <a:rPr lang="en-US" sz="1600" dirty="0">
                <a:solidFill>
                  <a:srgbClr val="002060"/>
                </a:solidFill>
              </a:rPr>
              <a:t>In both cases, the temporary password will be emailed to the email address you entered.  When you receive it, go to the EPP login page. Input your Social Security Number (no dashes) for your User ID and the temporary password in the password field.</a:t>
            </a:r>
          </a:p>
          <a:p>
            <a:pPr marL="285750" indent="-285750">
              <a:buFont typeface="Wingdings" panose="05000000000000000000" pitchFamily="2" charset="2"/>
              <a:buChar char="Ø"/>
            </a:pPr>
            <a:endParaRPr lang="en-US" sz="1600" dirty="0"/>
          </a:p>
          <a:p>
            <a:endParaRPr lang="en-US" sz="1600" dirty="0"/>
          </a:p>
        </p:txBody>
      </p:sp>
      <p:sp>
        <p:nvSpPr>
          <p:cNvPr id="7" name="TextBox 6">
            <a:extLst>
              <a:ext uri="{FF2B5EF4-FFF2-40B4-BE49-F238E27FC236}">
                <a16:creationId xmlns:a16="http://schemas.microsoft.com/office/drawing/2014/main" id="{AACF0039-6B2E-4558-B221-B466C1929517}"/>
              </a:ext>
            </a:extLst>
          </p:cNvPr>
          <p:cNvSpPr txBox="1"/>
          <p:nvPr/>
        </p:nvSpPr>
        <p:spPr>
          <a:xfrm>
            <a:off x="8589818" y="6449291"/>
            <a:ext cx="387927" cy="300082"/>
          </a:xfrm>
          <a:prstGeom prst="rect">
            <a:avLst/>
          </a:prstGeom>
          <a:noFill/>
        </p:spPr>
        <p:txBody>
          <a:bodyPr wrap="square" rtlCol="0">
            <a:spAutoFit/>
          </a:bodyPr>
          <a:lstStyle/>
          <a:p>
            <a:pPr algn="ctr"/>
            <a:r>
              <a:rPr lang="en-US" dirty="0"/>
              <a:t>26</a:t>
            </a:r>
          </a:p>
        </p:txBody>
      </p:sp>
    </p:spTree>
    <p:extLst>
      <p:ext uri="{BB962C8B-B14F-4D97-AF65-F5344CB8AC3E}">
        <p14:creationId xmlns:p14="http://schemas.microsoft.com/office/powerpoint/2010/main" val="178598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581531" cy="655320"/>
          </a:xfrm>
          <a:solidFill>
            <a:srgbClr val="FFC000"/>
          </a:solidFill>
        </p:spPr>
        <p:txBody>
          <a:bodyPr/>
          <a:lstStyle/>
          <a:p>
            <a:pPr algn="ctr"/>
            <a:r>
              <a:rPr lang="en-US" sz="2400" dirty="0"/>
              <a:t>Transfer Employee Accessing EPP</a:t>
            </a:r>
          </a:p>
        </p:txBody>
      </p:sp>
      <p:sp>
        <p:nvSpPr>
          <p:cNvPr id="3" name="TextBox 2">
            <a:extLst>
              <a:ext uri="{FF2B5EF4-FFF2-40B4-BE49-F238E27FC236}">
                <a16:creationId xmlns:a16="http://schemas.microsoft.com/office/drawing/2014/main" id="{0D3758CE-82A7-43C3-BDE6-E1B92AAAA68B}"/>
              </a:ext>
            </a:extLst>
          </p:cNvPr>
          <p:cNvSpPr txBox="1"/>
          <p:nvPr/>
        </p:nvSpPr>
        <p:spPr>
          <a:xfrm>
            <a:off x="821408" y="1090843"/>
            <a:ext cx="7501184" cy="2062103"/>
          </a:xfrm>
          <a:prstGeom prst="rect">
            <a:avLst/>
          </a:prstGeom>
          <a:noFill/>
        </p:spPr>
        <p:txBody>
          <a:bodyPr wrap="square" rtlCol="0">
            <a:spAutoFit/>
          </a:bodyPr>
          <a:lstStyle/>
          <a:p>
            <a:pPr marL="285750" indent="-285750">
              <a:buClr>
                <a:srgbClr val="F68A1E"/>
              </a:buClr>
              <a:buFont typeface="Wingdings" panose="05000000000000000000" pitchFamily="2" charset="2"/>
              <a:buChar char="Ø"/>
            </a:pPr>
            <a:endParaRPr lang="en-US" sz="1600" dirty="0">
              <a:solidFill>
                <a:srgbClr val="002060"/>
              </a:solidFill>
            </a:endParaRPr>
          </a:p>
          <a:p>
            <a:pPr marL="285750" indent="-285750">
              <a:buClr>
                <a:srgbClr val="F68A1E"/>
              </a:buClr>
              <a:buFont typeface="Wingdings" panose="05000000000000000000" pitchFamily="2" charset="2"/>
              <a:buChar char="Ø"/>
            </a:pPr>
            <a:r>
              <a:rPr lang="en-US" sz="2000" dirty="0">
                <a:solidFill>
                  <a:srgbClr val="002060"/>
                </a:solidFill>
              </a:rPr>
              <a:t>If you are a transfer employee that previously had an EPP account, you will need to contact the Employee Resource Center and request that a Doc 444 be submitted to update your account with IRS information. </a:t>
            </a:r>
          </a:p>
          <a:p>
            <a:pPr marL="285750" indent="-285750">
              <a:buFont typeface="Wingdings" panose="05000000000000000000" pitchFamily="2" charset="2"/>
              <a:buChar char="Ø"/>
            </a:pPr>
            <a:endParaRPr lang="en-US" sz="1600" dirty="0"/>
          </a:p>
          <a:p>
            <a:endParaRPr lang="en-US" sz="1600" dirty="0"/>
          </a:p>
        </p:txBody>
      </p:sp>
      <p:sp>
        <p:nvSpPr>
          <p:cNvPr id="7" name="TextBox 6">
            <a:extLst>
              <a:ext uri="{FF2B5EF4-FFF2-40B4-BE49-F238E27FC236}">
                <a16:creationId xmlns:a16="http://schemas.microsoft.com/office/drawing/2014/main" id="{AACF0039-6B2E-4558-B221-B466C1929517}"/>
              </a:ext>
            </a:extLst>
          </p:cNvPr>
          <p:cNvSpPr txBox="1"/>
          <p:nvPr/>
        </p:nvSpPr>
        <p:spPr>
          <a:xfrm>
            <a:off x="8589818" y="6449291"/>
            <a:ext cx="387927" cy="300082"/>
          </a:xfrm>
          <a:prstGeom prst="rect">
            <a:avLst/>
          </a:prstGeom>
          <a:noFill/>
        </p:spPr>
        <p:txBody>
          <a:bodyPr wrap="square" rtlCol="0">
            <a:spAutoFit/>
          </a:bodyPr>
          <a:lstStyle/>
          <a:p>
            <a:pPr algn="ctr"/>
            <a:r>
              <a:rPr lang="en-US" dirty="0"/>
              <a:t>27</a:t>
            </a:r>
          </a:p>
        </p:txBody>
      </p:sp>
    </p:spTree>
    <p:extLst>
      <p:ext uri="{BB962C8B-B14F-4D97-AF65-F5344CB8AC3E}">
        <p14:creationId xmlns:p14="http://schemas.microsoft.com/office/powerpoint/2010/main" val="2776732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EPP Two-Step Authentication</a:t>
            </a:r>
          </a:p>
        </p:txBody>
      </p:sp>
      <p:sp>
        <p:nvSpPr>
          <p:cNvPr id="3" name="TextBox 2">
            <a:extLst>
              <a:ext uri="{FF2B5EF4-FFF2-40B4-BE49-F238E27FC236}">
                <a16:creationId xmlns:a16="http://schemas.microsoft.com/office/drawing/2014/main" id="{4F680E1D-FCF2-4E7D-9115-A51057B1721E}"/>
              </a:ext>
            </a:extLst>
          </p:cNvPr>
          <p:cNvSpPr txBox="1"/>
          <p:nvPr/>
        </p:nvSpPr>
        <p:spPr>
          <a:xfrm>
            <a:off x="960120" y="1821180"/>
            <a:ext cx="7223760" cy="2308324"/>
          </a:xfrm>
          <a:prstGeom prst="rect">
            <a:avLst/>
          </a:prstGeom>
          <a:noFill/>
        </p:spPr>
        <p:txBody>
          <a:bodyPr wrap="square" rtlCol="0">
            <a:spAutoFit/>
          </a:bodyPr>
          <a:lstStyle/>
          <a:p>
            <a:r>
              <a:rPr lang="en-US" sz="2400" dirty="0">
                <a:solidFill>
                  <a:srgbClr val="002060"/>
                </a:solidFill>
              </a:rPr>
              <a:t>EPP has a two-step authentication process to strengthen the security posture regarding employee’s information.</a:t>
            </a:r>
          </a:p>
          <a:p>
            <a:endParaRPr lang="en-US" sz="2400" dirty="0">
              <a:solidFill>
                <a:srgbClr val="002060"/>
              </a:solidFill>
            </a:endParaRPr>
          </a:p>
          <a:p>
            <a:r>
              <a:rPr lang="en-US" sz="2400" dirty="0">
                <a:solidFill>
                  <a:srgbClr val="002060"/>
                </a:solidFill>
              </a:rPr>
              <a:t>You will be asked to authenticate each time you log into EPP. </a:t>
            </a:r>
          </a:p>
        </p:txBody>
      </p:sp>
      <p:sp>
        <p:nvSpPr>
          <p:cNvPr id="7" name="TextBox 6">
            <a:extLst>
              <a:ext uri="{FF2B5EF4-FFF2-40B4-BE49-F238E27FC236}">
                <a16:creationId xmlns:a16="http://schemas.microsoft.com/office/drawing/2014/main" id="{6F083A49-F358-4312-B7D0-B195CACCDA5A}"/>
              </a:ext>
            </a:extLst>
          </p:cNvPr>
          <p:cNvSpPr txBox="1"/>
          <p:nvPr/>
        </p:nvSpPr>
        <p:spPr>
          <a:xfrm>
            <a:off x="8589818" y="6449291"/>
            <a:ext cx="387927" cy="300082"/>
          </a:xfrm>
          <a:prstGeom prst="rect">
            <a:avLst/>
          </a:prstGeom>
          <a:noFill/>
        </p:spPr>
        <p:txBody>
          <a:bodyPr wrap="square" rtlCol="0">
            <a:spAutoFit/>
          </a:bodyPr>
          <a:lstStyle/>
          <a:p>
            <a:pPr algn="ctr"/>
            <a:r>
              <a:rPr lang="en-US" dirty="0"/>
              <a:t>28</a:t>
            </a:r>
          </a:p>
        </p:txBody>
      </p:sp>
    </p:spTree>
    <p:extLst>
      <p:ext uri="{BB962C8B-B14F-4D97-AF65-F5344CB8AC3E}">
        <p14:creationId xmlns:p14="http://schemas.microsoft.com/office/powerpoint/2010/main" val="29265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EPP Menu Home Page</a:t>
            </a:r>
          </a:p>
        </p:txBody>
      </p:sp>
      <p:sp>
        <p:nvSpPr>
          <p:cNvPr id="3" name="TextBox 2">
            <a:extLst>
              <a:ext uri="{FF2B5EF4-FFF2-40B4-BE49-F238E27FC236}">
                <a16:creationId xmlns:a16="http://schemas.microsoft.com/office/drawing/2014/main" id="{29F8C43C-FB32-482F-AB09-6AD5A2857089}"/>
              </a:ext>
            </a:extLst>
          </p:cNvPr>
          <p:cNvSpPr txBox="1"/>
          <p:nvPr/>
        </p:nvSpPr>
        <p:spPr>
          <a:xfrm>
            <a:off x="769620" y="1158086"/>
            <a:ext cx="8054340" cy="707886"/>
          </a:xfrm>
          <a:prstGeom prst="rect">
            <a:avLst/>
          </a:prstGeom>
          <a:noFill/>
        </p:spPr>
        <p:txBody>
          <a:bodyPr wrap="square" rtlCol="0">
            <a:spAutoFit/>
          </a:bodyPr>
          <a:lstStyle/>
          <a:p>
            <a:r>
              <a:rPr lang="en-US" sz="2000" dirty="0">
                <a:solidFill>
                  <a:srgbClr val="002060"/>
                </a:solidFill>
              </a:rPr>
              <a:t>When successfully logged into EPP, you’ll see a list of payroll topics.  To make changes or view statements select a topic</a:t>
            </a:r>
          </a:p>
        </p:txBody>
      </p:sp>
      <p:pic>
        <p:nvPicPr>
          <p:cNvPr id="4" name="Picture 3">
            <a:extLst>
              <a:ext uri="{FF2B5EF4-FFF2-40B4-BE49-F238E27FC236}">
                <a16:creationId xmlns:a16="http://schemas.microsoft.com/office/drawing/2014/main" id="{230E7117-5A04-4314-B596-656527998367}"/>
              </a:ext>
            </a:extLst>
          </p:cNvPr>
          <p:cNvPicPr>
            <a:picLocks noChangeAspect="1"/>
          </p:cNvPicPr>
          <p:nvPr/>
        </p:nvPicPr>
        <p:blipFill>
          <a:blip r:embed="rId3"/>
          <a:stretch>
            <a:fillRect/>
          </a:stretch>
        </p:blipFill>
        <p:spPr>
          <a:xfrm>
            <a:off x="1375164" y="2017626"/>
            <a:ext cx="6843252" cy="4398413"/>
          </a:xfrm>
          <a:prstGeom prst="rect">
            <a:avLst/>
          </a:prstGeom>
        </p:spPr>
      </p:pic>
      <p:sp>
        <p:nvSpPr>
          <p:cNvPr id="7" name="TextBox 6">
            <a:extLst>
              <a:ext uri="{FF2B5EF4-FFF2-40B4-BE49-F238E27FC236}">
                <a16:creationId xmlns:a16="http://schemas.microsoft.com/office/drawing/2014/main" id="{112F3319-04DD-4B6E-BC70-94685E6D05CD}"/>
              </a:ext>
            </a:extLst>
          </p:cNvPr>
          <p:cNvSpPr txBox="1"/>
          <p:nvPr/>
        </p:nvSpPr>
        <p:spPr>
          <a:xfrm>
            <a:off x="8589818" y="6449291"/>
            <a:ext cx="387927" cy="300082"/>
          </a:xfrm>
          <a:prstGeom prst="rect">
            <a:avLst/>
          </a:prstGeom>
          <a:noFill/>
        </p:spPr>
        <p:txBody>
          <a:bodyPr wrap="square" rtlCol="0">
            <a:spAutoFit/>
          </a:bodyPr>
          <a:lstStyle/>
          <a:p>
            <a:pPr algn="ctr"/>
            <a:r>
              <a:rPr lang="en-US" dirty="0"/>
              <a:t>29</a:t>
            </a:r>
          </a:p>
        </p:txBody>
      </p:sp>
    </p:spTree>
    <p:extLst>
      <p:ext uri="{BB962C8B-B14F-4D97-AF65-F5344CB8AC3E}">
        <p14:creationId xmlns:p14="http://schemas.microsoft.com/office/powerpoint/2010/main" val="119476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0AFAA9-7349-4AE2-B3D2-8E8ACCC38D99}"/>
              </a:ext>
            </a:extLst>
          </p:cNvPr>
          <p:cNvSpPr>
            <a:spLocks noGrp="1"/>
          </p:cNvSpPr>
          <p:nvPr>
            <p:ph type="title"/>
          </p:nvPr>
        </p:nvSpPr>
        <p:spPr>
          <a:xfrm>
            <a:off x="2453639" y="199081"/>
            <a:ext cx="6461761" cy="579120"/>
          </a:xfrm>
          <a:solidFill>
            <a:srgbClr val="FFC000"/>
          </a:solidFill>
        </p:spPr>
        <p:txBody>
          <a:bodyPr/>
          <a:lstStyle/>
          <a:p>
            <a:pPr algn="ctr"/>
            <a:r>
              <a:rPr lang="en-US" sz="3200" dirty="0"/>
              <a:t>IRS Source Homepage</a:t>
            </a:r>
          </a:p>
        </p:txBody>
      </p:sp>
      <p:pic>
        <p:nvPicPr>
          <p:cNvPr id="2" name="Picture 1">
            <a:extLst>
              <a:ext uri="{FF2B5EF4-FFF2-40B4-BE49-F238E27FC236}">
                <a16:creationId xmlns:a16="http://schemas.microsoft.com/office/drawing/2014/main" id="{073CE48E-85C5-4A1C-81AE-8AD8C675AACA}"/>
              </a:ext>
            </a:extLst>
          </p:cNvPr>
          <p:cNvPicPr>
            <a:picLocks noChangeAspect="1"/>
          </p:cNvPicPr>
          <p:nvPr/>
        </p:nvPicPr>
        <p:blipFill>
          <a:blip r:embed="rId3"/>
          <a:stretch>
            <a:fillRect/>
          </a:stretch>
        </p:blipFill>
        <p:spPr>
          <a:xfrm>
            <a:off x="782917" y="1213678"/>
            <a:ext cx="7578165" cy="5343494"/>
          </a:xfrm>
          <a:prstGeom prst="rect">
            <a:avLst/>
          </a:prstGeom>
        </p:spPr>
      </p:pic>
      <p:sp>
        <p:nvSpPr>
          <p:cNvPr id="5" name="TextBox 4">
            <a:extLst>
              <a:ext uri="{FF2B5EF4-FFF2-40B4-BE49-F238E27FC236}">
                <a16:creationId xmlns:a16="http://schemas.microsoft.com/office/drawing/2014/main" id="{C07B1027-93CF-4740-9B55-B0E780CC723D}"/>
              </a:ext>
            </a:extLst>
          </p:cNvPr>
          <p:cNvSpPr txBox="1"/>
          <p:nvPr/>
        </p:nvSpPr>
        <p:spPr>
          <a:xfrm>
            <a:off x="8756073" y="6449291"/>
            <a:ext cx="221672" cy="300082"/>
          </a:xfrm>
          <a:prstGeom prst="rect">
            <a:avLst/>
          </a:prstGeom>
          <a:noFill/>
        </p:spPr>
        <p:txBody>
          <a:bodyPr wrap="square" rtlCol="0">
            <a:spAutoFit/>
          </a:bodyPr>
          <a:lstStyle/>
          <a:p>
            <a:pPr algn="ctr"/>
            <a:r>
              <a:rPr lang="en-US" dirty="0"/>
              <a:t>3</a:t>
            </a:r>
          </a:p>
        </p:txBody>
      </p:sp>
    </p:spTree>
    <p:extLst>
      <p:ext uri="{BB962C8B-B14F-4D97-AF65-F5344CB8AC3E}">
        <p14:creationId xmlns:p14="http://schemas.microsoft.com/office/powerpoint/2010/main" val="244347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Making EPP Changes</a:t>
            </a:r>
          </a:p>
        </p:txBody>
      </p:sp>
      <p:sp>
        <p:nvSpPr>
          <p:cNvPr id="3" name="TextBox 2">
            <a:extLst>
              <a:ext uri="{FF2B5EF4-FFF2-40B4-BE49-F238E27FC236}">
                <a16:creationId xmlns:a16="http://schemas.microsoft.com/office/drawing/2014/main" id="{E8731639-BFF1-4370-96B5-DF48FC3A2890}"/>
              </a:ext>
            </a:extLst>
          </p:cNvPr>
          <p:cNvSpPr txBox="1"/>
          <p:nvPr/>
        </p:nvSpPr>
        <p:spPr>
          <a:xfrm>
            <a:off x="1391356" y="1096684"/>
            <a:ext cx="6705600" cy="400110"/>
          </a:xfrm>
          <a:prstGeom prst="rect">
            <a:avLst/>
          </a:prstGeom>
          <a:noFill/>
        </p:spPr>
        <p:txBody>
          <a:bodyPr wrap="square" rtlCol="0">
            <a:spAutoFit/>
          </a:bodyPr>
          <a:lstStyle/>
          <a:p>
            <a:pPr algn="ctr"/>
            <a:r>
              <a:rPr lang="en-US" sz="2000" dirty="0">
                <a:solidFill>
                  <a:srgbClr val="002060"/>
                </a:solidFill>
              </a:rPr>
              <a:t>To make a change, select any option from the menu</a:t>
            </a:r>
          </a:p>
        </p:txBody>
      </p:sp>
      <p:pic>
        <p:nvPicPr>
          <p:cNvPr id="4" name="Picture 3">
            <a:extLst>
              <a:ext uri="{FF2B5EF4-FFF2-40B4-BE49-F238E27FC236}">
                <a16:creationId xmlns:a16="http://schemas.microsoft.com/office/drawing/2014/main" id="{4514BAA7-C154-412C-AB51-5C65384BA2E9}"/>
              </a:ext>
            </a:extLst>
          </p:cNvPr>
          <p:cNvPicPr>
            <a:picLocks noChangeAspect="1"/>
          </p:cNvPicPr>
          <p:nvPr/>
        </p:nvPicPr>
        <p:blipFill>
          <a:blip r:embed="rId3"/>
          <a:stretch>
            <a:fillRect/>
          </a:stretch>
        </p:blipFill>
        <p:spPr>
          <a:xfrm>
            <a:off x="506773" y="1777544"/>
            <a:ext cx="8130453" cy="4539435"/>
          </a:xfrm>
          <a:prstGeom prst="rect">
            <a:avLst/>
          </a:prstGeom>
        </p:spPr>
      </p:pic>
      <p:sp>
        <p:nvSpPr>
          <p:cNvPr id="7" name="TextBox 6">
            <a:extLst>
              <a:ext uri="{FF2B5EF4-FFF2-40B4-BE49-F238E27FC236}">
                <a16:creationId xmlns:a16="http://schemas.microsoft.com/office/drawing/2014/main" id="{3F329840-FB38-4562-AFEA-80CAA33472EB}"/>
              </a:ext>
            </a:extLst>
          </p:cNvPr>
          <p:cNvSpPr txBox="1"/>
          <p:nvPr/>
        </p:nvSpPr>
        <p:spPr>
          <a:xfrm>
            <a:off x="8589818" y="6449291"/>
            <a:ext cx="387927" cy="300082"/>
          </a:xfrm>
          <a:prstGeom prst="rect">
            <a:avLst/>
          </a:prstGeom>
          <a:noFill/>
        </p:spPr>
        <p:txBody>
          <a:bodyPr wrap="square" rtlCol="0">
            <a:spAutoFit/>
          </a:bodyPr>
          <a:lstStyle/>
          <a:p>
            <a:pPr algn="ctr"/>
            <a:r>
              <a:rPr lang="en-US" dirty="0"/>
              <a:t>30</a:t>
            </a:r>
          </a:p>
        </p:txBody>
      </p:sp>
    </p:spTree>
    <p:extLst>
      <p:ext uri="{BB962C8B-B14F-4D97-AF65-F5344CB8AC3E}">
        <p14:creationId xmlns:p14="http://schemas.microsoft.com/office/powerpoint/2010/main" val="216130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Making EPP Changes</a:t>
            </a:r>
          </a:p>
        </p:txBody>
      </p:sp>
      <p:sp>
        <p:nvSpPr>
          <p:cNvPr id="3" name="TextBox 2">
            <a:extLst>
              <a:ext uri="{FF2B5EF4-FFF2-40B4-BE49-F238E27FC236}">
                <a16:creationId xmlns:a16="http://schemas.microsoft.com/office/drawing/2014/main" id="{0253BC36-8DD4-4CEE-BA2B-D2F35BFC3FC8}"/>
              </a:ext>
            </a:extLst>
          </p:cNvPr>
          <p:cNvSpPr txBox="1"/>
          <p:nvPr/>
        </p:nvSpPr>
        <p:spPr>
          <a:xfrm>
            <a:off x="853440" y="1043657"/>
            <a:ext cx="7574280" cy="830997"/>
          </a:xfrm>
          <a:prstGeom prst="rect">
            <a:avLst/>
          </a:prstGeom>
          <a:noFill/>
        </p:spPr>
        <p:txBody>
          <a:bodyPr wrap="square" rtlCol="0">
            <a:spAutoFit/>
          </a:bodyPr>
          <a:lstStyle/>
          <a:p>
            <a:r>
              <a:rPr lang="en-US" sz="2400" dirty="0">
                <a:solidFill>
                  <a:srgbClr val="002060"/>
                </a:solidFill>
              </a:rPr>
              <a:t>Select the Self-Service tab, and follow the prompts on the upcoming screens</a:t>
            </a:r>
          </a:p>
        </p:txBody>
      </p:sp>
      <p:pic>
        <p:nvPicPr>
          <p:cNvPr id="4" name="Picture 3">
            <a:extLst>
              <a:ext uri="{FF2B5EF4-FFF2-40B4-BE49-F238E27FC236}">
                <a16:creationId xmlns:a16="http://schemas.microsoft.com/office/drawing/2014/main" id="{08F3A680-ECCD-4CBC-9C0D-5CB28527CCD3}"/>
              </a:ext>
            </a:extLst>
          </p:cNvPr>
          <p:cNvPicPr>
            <a:picLocks noChangeAspect="1"/>
          </p:cNvPicPr>
          <p:nvPr/>
        </p:nvPicPr>
        <p:blipFill>
          <a:blip r:embed="rId3"/>
          <a:stretch>
            <a:fillRect/>
          </a:stretch>
        </p:blipFill>
        <p:spPr>
          <a:xfrm>
            <a:off x="853439" y="1925192"/>
            <a:ext cx="7667505" cy="4163187"/>
          </a:xfrm>
          <a:prstGeom prst="rect">
            <a:avLst/>
          </a:prstGeom>
        </p:spPr>
      </p:pic>
      <p:sp>
        <p:nvSpPr>
          <p:cNvPr id="7" name="TextBox 6">
            <a:extLst>
              <a:ext uri="{FF2B5EF4-FFF2-40B4-BE49-F238E27FC236}">
                <a16:creationId xmlns:a16="http://schemas.microsoft.com/office/drawing/2014/main" id="{6F2EE805-A6EC-4254-99C7-8CCD744E4FCD}"/>
              </a:ext>
            </a:extLst>
          </p:cNvPr>
          <p:cNvSpPr txBox="1"/>
          <p:nvPr/>
        </p:nvSpPr>
        <p:spPr>
          <a:xfrm>
            <a:off x="8589818" y="6449291"/>
            <a:ext cx="387927" cy="300082"/>
          </a:xfrm>
          <a:prstGeom prst="rect">
            <a:avLst/>
          </a:prstGeom>
          <a:noFill/>
        </p:spPr>
        <p:txBody>
          <a:bodyPr wrap="square" rtlCol="0">
            <a:spAutoFit/>
          </a:bodyPr>
          <a:lstStyle/>
          <a:p>
            <a:pPr algn="ctr"/>
            <a:r>
              <a:rPr lang="en-US" dirty="0"/>
              <a:t>31</a:t>
            </a:r>
          </a:p>
        </p:txBody>
      </p:sp>
    </p:spTree>
    <p:extLst>
      <p:ext uri="{BB962C8B-B14F-4D97-AF65-F5344CB8AC3E}">
        <p14:creationId xmlns:p14="http://schemas.microsoft.com/office/powerpoint/2010/main" val="160195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Employee Self Help Tools</a:t>
            </a:r>
          </a:p>
        </p:txBody>
      </p:sp>
      <p:sp>
        <p:nvSpPr>
          <p:cNvPr id="4" name="Text Placeholder 4">
            <a:extLst>
              <a:ext uri="{FF2B5EF4-FFF2-40B4-BE49-F238E27FC236}">
                <a16:creationId xmlns:a16="http://schemas.microsoft.com/office/drawing/2014/main" id="{6BE5F986-328D-45D3-9A15-FC6D0A3F44E5}"/>
              </a:ext>
            </a:extLst>
          </p:cNvPr>
          <p:cNvSpPr txBox="1">
            <a:spLocks/>
          </p:cNvSpPr>
          <p:nvPr/>
        </p:nvSpPr>
        <p:spPr>
          <a:xfrm>
            <a:off x="725424" y="838792"/>
            <a:ext cx="7693152" cy="5447707"/>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0" indent="-349250">
              <a:lnSpc>
                <a:spcPct val="100000"/>
              </a:lnSpc>
              <a:buClr>
                <a:schemeClr val="accent1">
                  <a:lumMod val="60000"/>
                  <a:lumOff val="40000"/>
                </a:schemeClr>
              </a:buClr>
              <a:buSzPct val="70000"/>
              <a:buFont typeface="Wingdings" pitchFamily="2" charset="2"/>
              <a:buChar char="l"/>
              <a:defRPr/>
            </a:pPr>
            <a:endParaRPr lang="en-US" altLang="en-US" sz="2400" dirty="0">
              <a:solidFill>
                <a:srgbClr val="000000"/>
              </a:solidFill>
            </a:endParaRPr>
          </a:p>
          <a:p>
            <a:pPr marL="457200" indent="-457200">
              <a:lnSpc>
                <a:spcPct val="100000"/>
              </a:lnSpc>
              <a:buClr>
                <a:srgbClr val="F68A1E"/>
              </a:buClr>
              <a:buSzPct val="100000"/>
              <a:buFont typeface="Arial" panose="020B0604020202020204" pitchFamily="34" charset="0"/>
              <a:buChar char="•"/>
              <a:defRPr/>
            </a:pPr>
            <a:r>
              <a:rPr lang="en-US" altLang="en-US" sz="2800" b="0" dirty="0">
                <a:solidFill>
                  <a:srgbClr val="002060"/>
                </a:solidFill>
              </a:rPr>
              <a:t>You will receive multiple passwords and/or Personal Identification Numbers (PIN) by email or mail.  Each one is specific to a particular system that enables you to perform payroll or personnel related transactions  </a:t>
            </a:r>
          </a:p>
          <a:p>
            <a:pPr marL="457200" indent="-457200">
              <a:lnSpc>
                <a:spcPct val="100000"/>
              </a:lnSpc>
              <a:buClr>
                <a:srgbClr val="F68A1E"/>
              </a:buClr>
              <a:buSzPct val="80000"/>
              <a:buFont typeface="Arial" panose="020B0604020202020204" pitchFamily="34" charset="0"/>
              <a:buChar char="•"/>
              <a:defRPr/>
            </a:pPr>
            <a:endParaRPr lang="en-US" altLang="en-US" sz="2800" b="0" dirty="0">
              <a:solidFill>
                <a:srgbClr val="002060"/>
              </a:solidFill>
            </a:endParaRPr>
          </a:p>
          <a:p>
            <a:pPr algn="ctr">
              <a:lnSpc>
                <a:spcPct val="100000"/>
              </a:lnSpc>
              <a:buClr>
                <a:srgbClr val="F68A1E"/>
              </a:buClr>
              <a:buSzPct val="80000"/>
              <a:defRPr/>
            </a:pPr>
            <a:r>
              <a:rPr lang="en-US" altLang="en-US" sz="2800" b="0" dirty="0">
                <a:solidFill>
                  <a:srgbClr val="002060"/>
                </a:solidFill>
              </a:rPr>
              <a:t>   </a:t>
            </a:r>
            <a:r>
              <a:rPr lang="en-US" altLang="en-US" sz="2800" dirty="0">
                <a:solidFill>
                  <a:srgbClr val="002060"/>
                </a:solidFill>
              </a:rPr>
              <a:t>DO NOT LOSE THEM!</a:t>
            </a:r>
          </a:p>
          <a:p>
            <a:pPr>
              <a:defRPr/>
            </a:pPr>
            <a:endParaRPr lang="en-US" altLang="en-US" dirty="0"/>
          </a:p>
        </p:txBody>
      </p:sp>
      <p:sp>
        <p:nvSpPr>
          <p:cNvPr id="7" name="TextBox 6">
            <a:extLst>
              <a:ext uri="{FF2B5EF4-FFF2-40B4-BE49-F238E27FC236}">
                <a16:creationId xmlns:a16="http://schemas.microsoft.com/office/drawing/2014/main" id="{53F63D34-9BC5-4444-B742-58A9FC14434A}"/>
              </a:ext>
            </a:extLst>
          </p:cNvPr>
          <p:cNvSpPr txBox="1"/>
          <p:nvPr/>
        </p:nvSpPr>
        <p:spPr>
          <a:xfrm>
            <a:off x="8589818" y="6449291"/>
            <a:ext cx="387927" cy="300082"/>
          </a:xfrm>
          <a:prstGeom prst="rect">
            <a:avLst/>
          </a:prstGeom>
          <a:noFill/>
        </p:spPr>
        <p:txBody>
          <a:bodyPr wrap="square" rtlCol="0">
            <a:spAutoFit/>
          </a:bodyPr>
          <a:lstStyle/>
          <a:p>
            <a:pPr algn="ctr"/>
            <a:r>
              <a:rPr lang="en-US" dirty="0"/>
              <a:t>32</a:t>
            </a:r>
          </a:p>
        </p:txBody>
      </p:sp>
    </p:spTree>
    <p:extLst>
      <p:ext uri="{BB962C8B-B14F-4D97-AF65-F5344CB8AC3E}">
        <p14:creationId xmlns:p14="http://schemas.microsoft.com/office/powerpoint/2010/main" val="420625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68580"/>
            <a:ext cx="6444371" cy="807720"/>
          </a:xfrm>
          <a:solidFill>
            <a:srgbClr val="FFC000"/>
          </a:solidFill>
        </p:spPr>
        <p:txBody>
          <a:bodyPr/>
          <a:lstStyle/>
          <a:p>
            <a:pPr algn="ctr"/>
            <a:r>
              <a:rPr lang="en-US" sz="2400" dirty="0"/>
              <a:t>Seasonal Employees – Full or Part Time</a:t>
            </a:r>
            <a:br>
              <a:rPr lang="en-US" sz="2400" dirty="0"/>
            </a:br>
            <a:r>
              <a:rPr lang="en-US" sz="2400" dirty="0"/>
              <a:t>Health and Life Insurance</a:t>
            </a:r>
          </a:p>
        </p:txBody>
      </p:sp>
      <p:sp>
        <p:nvSpPr>
          <p:cNvPr id="3" name="Content Placeholder 2">
            <a:extLst>
              <a:ext uri="{FF2B5EF4-FFF2-40B4-BE49-F238E27FC236}">
                <a16:creationId xmlns:a16="http://schemas.microsoft.com/office/drawing/2014/main" id="{84405374-33A0-47F8-8824-516532DCC789}"/>
              </a:ext>
            </a:extLst>
          </p:cNvPr>
          <p:cNvSpPr txBox="1">
            <a:spLocks/>
          </p:cNvSpPr>
          <p:nvPr/>
        </p:nvSpPr>
        <p:spPr>
          <a:xfrm>
            <a:off x="552450" y="1254252"/>
            <a:ext cx="8039100" cy="5398008"/>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F68A1E"/>
              </a:buClr>
              <a:buFont typeface="Wingdings" panose="05000000000000000000" pitchFamily="2" charset="2"/>
              <a:buChar char="Ø"/>
            </a:pPr>
            <a:r>
              <a:rPr lang="en-US" sz="1600" b="0" dirty="0">
                <a:solidFill>
                  <a:srgbClr val="002060"/>
                </a:solidFill>
                <a:latin typeface="Arial" panose="020B0604020202020204" pitchFamily="34" charset="0"/>
                <a:cs typeface="Arial" panose="020B0604020202020204" pitchFamily="34" charset="0"/>
              </a:rPr>
              <a:t>Federal Employee Health Benefit (FEHB) Eligibility: Seasonal employees who work six months or more during the current season/year and are expected to work six months or more during each subsequent year can be certified for both Health (FEHB) and Life (FEGLI) insurance. Full-time seasonal employees will receive the same government contribution as full-time permanent employees. Part-Time seasonal employees are covered under the Part-time Career Act and will have their FEHB premium prorated based on the number of hours they work. (Note: employees may only be certified for FEHB once per appointment).</a:t>
            </a:r>
          </a:p>
          <a:p>
            <a:pPr>
              <a:lnSpc>
                <a:spcPct val="150000"/>
              </a:lnSpc>
              <a:buClr>
                <a:srgbClr val="F68A1E"/>
              </a:buClr>
              <a:buFont typeface="Wingdings" panose="05000000000000000000" pitchFamily="2" charset="2"/>
              <a:buChar char="Ø"/>
            </a:pPr>
            <a:r>
              <a:rPr lang="en-US" sz="1600" b="0" dirty="0">
                <a:solidFill>
                  <a:srgbClr val="002060"/>
                </a:solidFill>
                <a:latin typeface="Arial" panose="020B0604020202020204" pitchFamily="34" charset="0"/>
                <a:cs typeface="Arial" panose="020B0604020202020204" pitchFamily="34" charset="0"/>
              </a:rPr>
              <a:t>Federal Employee Group Life Insurance (FEGLI) Eligibility: Generally, basic life insurance is automatic if you have a permanent appointment or convert to a permanent appointment, are a permanent, part-time employee, or are in a position with Federal retirement coverage, or are on a temporary appointment exceeding one year.</a:t>
            </a:r>
          </a:p>
        </p:txBody>
      </p:sp>
      <p:sp>
        <p:nvSpPr>
          <p:cNvPr id="7" name="TextBox 6">
            <a:extLst>
              <a:ext uri="{FF2B5EF4-FFF2-40B4-BE49-F238E27FC236}">
                <a16:creationId xmlns:a16="http://schemas.microsoft.com/office/drawing/2014/main" id="{9C0CCD68-D3DE-4E81-954A-B1F049CD47E9}"/>
              </a:ext>
            </a:extLst>
          </p:cNvPr>
          <p:cNvSpPr txBox="1"/>
          <p:nvPr/>
        </p:nvSpPr>
        <p:spPr>
          <a:xfrm>
            <a:off x="8589818" y="6449291"/>
            <a:ext cx="387927" cy="300082"/>
          </a:xfrm>
          <a:prstGeom prst="rect">
            <a:avLst/>
          </a:prstGeom>
          <a:noFill/>
        </p:spPr>
        <p:txBody>
          <a:bodyPr wrap="square" rtlCol="0">
            <a:spAutoFit/>
          </a:bodyPr>
          <a:lstStyle/>
          <a:p>
            <a:pPr algn="ctr"/>
            <a:r>
              <a:rPr lang="en-US" dirty="0"/>
              <a:t>33</a:t>
            </a:r>
          </a:p>
        </p:txBody>
      </p:sp>
    </p:spTree>
    <p:extLst>
      <p:ext uri="{BB962C8B-B14F-4D97-AF65-F5344CB8AC3E}">
        <p14:creationId xmlns:p14="http://schemas.microsoft.com/office/powerpoint/2010/main" val="398654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Health and Life Insurance</a:t>
            </a:r>
          </a:p>
        </p:txBody>
      </p:sp>
      <p:sp>
        <p:nvSpPr>
          <p:cNvPr id="3" name="Content Placeholder 2">
            <a:extLst>
              <a:ext uri="{FF2B5EF4-FFF2-40B4-BE49-F238E27FC236}">
                <a16:creationId xmlns:a16="http://schemas.microsoft.com/office/drawing/2014/main" id="{08D6D587-104A-48E8-8D09-65F68ECB4B3B}"/>
              </a:ext>
            </a:extLst>
          </p:cNvPr>
          <p:cNvSpPr txBox="1">
            <a:spLocks/>
          </p:cNvSpPr>
          <p:nvPr/>
        </p:nvSpPr>
        <p:spPr>
          <a:xfrm>
            <a:off x="579120" y="1768602"/>
            <a:ext cx="7985760" cy="4408462"/>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rgbClr val="F68A1E"/>
              </a:buClr>
              <a:buFont typeface="Wingdings" panose="05000000000000000000" pitchFamily="2" charset="2"/>
              <a:buChar char="Ø"/>
            </a:pPr>
            <a:r>
              <a:rPr lang="en-US" sz="2400" b="0" dirty="0">
                <a:solidFill>
                  <a:srgbClr val="002060"/>
                </a:solidFill>
              </a:rPr>
              <a:t>Forms SF-2809 for health insurance and SF-2817 for life insurance should be completed through the </a:t>
            </a:r>
            <a:r>
              <a:rPr lang="en-US" sz="2400" dirty="0">
                <a:solidFill>
                  <a:srgbClr val="FF0000"/>
                </a:solidFill>
              </a:rPr>
              <a:t>USA Staffing</a:t>
            </a:r>
            <a:r>
              <a:rPr lang="en-US" sz="2400" b="0" dirty="0">
                <a:solidFill>
                  <a:srgbClr val="002060"/>
                </a:solidFill>
              </a:rPr>
              <a:t> system. </a:t>
            </a:r>
          </a:p>
          <a:p>
            <a:pPr>
              <a:lnSpc>
                <a:spcPct val="100000"/>
              </a:lnSpc>
              <a:buClr>
                <a:srgbClr val="F68A1E"/>
              </a:buClr>
              <a:buFont typeface="Wingdings" panose="05000000000000000000" pitchFamily="2" charset="2"/>
              <a:buChar char="Ø"/>
            </a:pPr>
            <a:r>
              <a:rPr lang="en-US" sz="2400" b="0" dirty="0">
                <a:solidFill>
                  <a:srgbClr val="002060"/>
                </a:solidFill>
              </a:rPr>
              <a:t>You have up to 60 days to make an election and submit through the USA Staffing system. If possible, you should also upload your verification documentation for all eligible family members.</a:t>
            </a:r>
          </a:p>
          <a:p>
            <a:pPr>
              <a:lnSpc>
                <a:spcPct val="100000"/>
              </a:lnSpc>
              <a:buClr>
                <a:srgbClr val="F68A1E"/>
              </a:buClr>
              <a:buFont typeface="Wingdings" panose="05000000000000000000" pitchFamily="2" charset="2"/>
              <a:buChar char="Ø"/>
            </a:pPr>
            <a:r>
              <a:rPr lang="en-US" sz="2400" b="0" dirty="0">
                <a:solidFill>
                  <a:srgbClr val="002060"/>
                </a:solidFill>
              </a:rPr>
              <a:t>If you are unable to load your verification documents through </a:t>
            </a:r>
            <a:r>
              <a:rPr lang="en-US" sz="2400" dirty="0">
                <a:solidFill>
                  <a:srgbClr val="FF0000"/>
                </a:solidFill>
              </a:rPr>
              <a:t>USA Staffing </a:t>
            </a:r>
            <a:r>
              <a:rPr lang="en-US" sz="2400" b="0" dirty="0">
                <a:solidFill>
                  <a:srgbClr val="002060"/>
                </a:solidFill>
              </a:rPr>
              <a:t>you can email them to </a:t>
            </a:r>
            <a:r>
              <a:rPr lang="en-US" sz="2400" b="0" dirty="0">
                <a:solidFill>
                  <a:srgbClr val="002060"/>
                </a:solidFill>
                <a:hlinkClick r:id="rId3"/>
              </a:rPr>
              <a:t>Ogden.Benefits.Section@irs.gov</a:t>
            </a:r>
            <a:r>
              <a:rPr lang="en-US" sz="2400" b="0" dirty="0">
                <a:solidFill>
                  <a:srgbClr val="002060"/>
                </a:solidFill>
              </a:rPr>
              <a:t>. You can fax to 855-816-9805 if email is currently unavailable to you.</a:t>
            </a:r>
          </a:p>
        </p:txBody>
      </p:sp>
      <p:sp>
        <p:nvSpPr>
          <p:cNvPr id="7" name="TextBox 6">
            <a:extLst>
              <a:ext uri="{FF2B5EF4-FFF2-40B4-BE49-F238E27FC236}">
                <a16:creationId xmlns:a16="http://schemas.microsoft.com/office/drawing/2014/main" id="{2E10D355-B018-44E3-B23E-7699877D68A4}"/>
              </a:ext>
            </a:extLst>
          </p:cNvPr>
          <p:cNvSpPr txBox="1"/>
          <p:nvPr/>
        </p:nvSpPr>
        <p:spPr>
          <a:xfrm>
            <a:off x="8589818" y="6449291"/>
            <a:ext cx="387927" cy="300082"/>
          </a:xfrm>
          <a:prstGeom prst="rect">
            <a:avLst/>
          </a:prstGeom>
          <a:noFill/>
        </p:spPr>
        <p:txBody>
          <a:bodyPr wrap="square" rtlCol="0">
            <a:spAutoFit/>
          </a:bodyPr>
          <a:lstStyle/>
          <a:p>
            <a:pPr algn="ctr"/>
            <a:r>
              <a:rPr lang="en-US" dirty="0"/>
              <a:t>34</a:t>
            </a:r>
          </a:p>
        </p:txBody>
      </p:sp>
    </p:spTree>
    <p:extLst>
      <p:ext uri="{BB962C8B-B14F-4D97-AF65-F5344CB8AC3E}">
        <p14:creationId xmlns:p14="http://schemas.microsoft.com/office/powerpoint/2010/main" val="3335853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D575-A5FC-4018-A169-5EBD16A058A7}"/>
              </a:ext>
            </a:extLst>
          </p:cNvPr>
          <p:cNvSpPr>
            <a:spLocks noGrp="1"/>
          </p:cNvSpPr>
          <p:nvPr>
            <p:ph type="title"/>
          </p:nvPr>
        </p:nvSpPr>
        <p:spPr/>
        <p:txBody>
          <a:bodyPr/>
          <a:lstStyle/>
          <a:p>
            <a:r>
              <a:rPr lang="en-US" dirty="0"/>
              <a:t>3</a:t>
            </a:r>
          </a:p>
        </p:txBody>
      </p:sp>
      <p:sp>
        <p:nvSpPr>
          <p:cNvPr id="3" name="Text Placeholder 2">
            <a:extLst>
              <a:ext uri="{FF2B5EF4-FFF2-40B4-BE49-F238E27FC236}">
                <a16:creationId xmlns:a16="http://schemas.microsoft.com/office/drawing/2014/main" id="{795A28A9-F5F0-4B69-9466-030F4818C734}"/>
              </a:ext>
            </a:extLst>
          </p:cNvPr>
          <p:cNvSpPr>
            <a:spLocks noGrp="1"/>
          </p:cNvSpPr>
          <p:nvPr>
            <p:ph type="body" sz="quarter" idx="20"/>
          </p:nvPr>
        </p:nvSpPr>
        <p:spPr>
          <a:xfrm>
            <a:off x="2354317" y="322729"/>
            <a:ext cx="6343424" cy="463220"/>
          </a:xfrm>
        </p:spPr>
        <p:txBody>
          <a:bodyPr/>
          <a:lstStyle/>
          <a:p>
            <a:r>
              <a:rPr lang="en-US" sz="2000" dirty="0">
                <a:highlight>
                  <a:srgbClr val="FFCC00"/>
                </a:highlight>
                <a:latin typeface="+mn-lt"/>
              </a:rPr>
              <a:t>Acceptable Documentation To Verify Eligibility</a:t>
            </a:r>
          </a:p>
        </p:txBody>
      </p:sp>
      <p:sp>
        <p:nvSpPr>
          <p:cNvPr id="4" name="Text Placeholder 3">
            <a:extLst>
              <a:ext uri="{FF2B5EF4-FFF2-40B4-BE49-F238E27FC236}">
                <a16:creationId xmlns:a16="http://schemas.microsoft.com/office/drawing/2014/main" id="{1D89D9BA-D2F4-4BF2-9874-625B14CED24B}"/>
              </a:ext>
            </a:extLst>
          </p:cNvPr>
          <p:cNvSpPr>
            <a:spLocks noGrp="1"/>
          </p:cNvSpPr>
          <p:nvPr>
            <p:ph type="body" sz="quarter" idx="21"/>
          </p:nvPr>
        </p:nvSpPr>
        <p:spPr/>
        <p:txBody>
          <a:bodyPr/>
          <a:lstStyle/>
          <a:p>
            <a:endParaRPr lang="en-US" dirty="0"/>
          </a:p>
        </p:txBody>
      </p:sp>
      <p:sp>
        <p:nvSpPr>
          <p:cNvPr id="5" name="Text Placeholder 4">
            <a:extLst>
              <a:ext uri="{FF2B5EF4-FFF2-40B4-BE49-F238E27FC236}">
                <a16:creationId xmlns:a16="http://schemas.microsoft.com/office/drawing/2014/main" id="{9DD2EF46-47AC-4B1F-B4D3-896D6E60713D}"/>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DD50E63D-91E9-4585-997A-186A18AEA194}"/>
              </a:ext>
            </a:extLst>
          </p:cNvPr>
          <p:cNvSpPr>
            <a:spLocks noGrp="1"/>
          </p:cNvSpPr>
          <p:nvPr>
            <p:ph type="body" sz="quarter" idx="23"/>
          </p:nvPr>
        </p:nvSpPr>
        <p:spPr/>
        <p:txBody>
          <a:bodyPr/>
          <a:lstStyle/>
          <a:p>
            <a:endParaRPr lang="en-US"/>
          </a:p>
        </p:txBody>
      </p:sp>
      <p:graphicFrame>
        <p:nvGraphicFramePr>
          <p:cNvPr id="12" name="Table 11">
            <a:extLst>
              <a:ext uri="{FF2B5EF4-FFF2-40B4-BE49-F238E27FC236}">
                <a16:creationId xmlns:a16="http://schemas.microsoft.com/office/drawing/2014/main" id="{779E960F-3BBF-48D2-B49B-659B8B11F40E}"/>
              </a:ext>
            </a:extLst>
          </p:cNvPr>
          <p:cNvGraphicFramePr>
            <a:graphicFrameLocks noGrp="1"/>
          </p:cNvGraphicFramePr>
          <p:nvPr>
            <p:extLst>
              <p:ext uri="{D42A27DB-BD31-4B8C-83A1-F6EECF244321}">
                <p14:modId xmlns:p14="http://schemas.microsoft.com/office/powerpoint/2010/main" val="3492433745"/>
              </p:ext>
            </p:extLst>
          </p:nvPr>
        </p:nvGraphicFramePr>
        <p:xfrm>
          <a:off x="721895" y="1189039"/>
          <a:ext cx="8075596" cy="5053939"/>
        </p:xfrm>
        <a:graphic>
          <a:graphicData uri="http://schemas.openxmlformats.org/drawingml/2006/table">
            <a:tbl>
              <a:tblPr firstRow="1" firstCol="1" bandRow="1">
                <a:tableStyleId>{5C22544A-7EE6-4342-B048-85BDC9FD1C3A}</a:tableStyleId>
              </a:tblPr>
              <a:tblGrid>
                <a:gridCol w="1276279">
                  <a:extLst>
                    <a:ext uri="{9D8B030D-6E8A-4147-A177-3AD203B41FA5}">
                      <a16:colId xmlns:a16="http://schemas.microsoft.com/office/drawing/2014/main" val="94372178"/>
                    </a:ext>
                  </a:extLst>
                </a:gridCol>
                <a:gridCol w="6799317">
                  <a:extLst>
                    <a:ext uri="{9D8B030D-6E8A-4147-A177-3AD203B41FA5}">
                      <a16:colId xmlns:a16="http://schemas.microsoft.com/office/drawing/2014/main" val="3717420178"/>
                    </a:ext>
                  </a:extLst>
                </a:gridCol>
              </a:tblGrid>
              <a:tr h="1260575">
                <a:tc>
                  <a:txBody>
                    <a:bodyPr/>
                    <a:lstStyle/>
                    <a:p>
                      <a:pPr marL="0" marR="0">
                        <a:lnSpc>
                          <a:spcPct val="107000"/>
                        </a:lnSpc>
                        <a:spcBef>
                          <a:spcPts val="0"/>
                        </a:spcBef>
                        <a:spcAft>
                          <a:spcPts val="0"/>
                        </a:spcAft>
                      </a:pPr>
                      <a:r>
                        <a:rPr lang="en-US" sz="900" dirty="0">
                          <a:effectLst/>
                        </a:rPr>
                        <a:t>Spouse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u="sng" dirty="0">
                          <a:effectLst/>
                        </a:rPr>
                        <a:t>Married less than 12 months:  </a:t>
                      </a:r>
                      <a:r>
                        <a:rPr lang="en-US" sz="900" dirty="0">
                          <a:effectLst/>
                        </a:rPr>
                        <a:t>copy of government-issued marriage certificate.</a:t>
                      </a:r>
                    </a:p>
                    <a:p>
                      <a:pPr marL="342900" marR="0" lvl="0" indent="-342900">
                        <a:lnSpc>
                          <a:spcPct val="107000"/>
                        </a:lnSpc>
                        <a:spcBef>
                          <a:spcPts val="0"/>
                        </a:spcBef>
                        <a:spcAft>
                          <a:spcPts val="0"/>
                        </a:spcAft>
                        <a:buFont typeface="Symbol" panose="05050102010706020507" pitchFamily="18" charset="2"/>
                        <a:buChar char=""/>
                      </a:pPr>
                      <a:r>
                        <a:rPr lang="en-US" sz="900" u="sng" dirty="0">
                          <a:effectLst/>
                        </a:rPr>
                        <a:t>Married 12 months or more:</a:t>
                      </a:r>
                      <a:r>
                        <a:rPr lang="en-US" sz="900" dirty="0">
                          <a:effectLst/>
                        </a:rPr>
                        <a:t>  copy of government-issued marriage certificate </a:t>
                      </a:r>
                      <a:r>
                        <a:rPr lang="en-US" sz="900" u="sng" dirty="0">
                          <a:effectLst/>
                        </a:rPr>
                        <a:t>and </a:t>
                      </a:r>
                      <a:r>
                        <a:rPr lang="en-US" sz="900" dirty="0">
                          <a:effectLst/>
                        </a:rPr>
                        <a:t>one of the following sets of documents listing spouse</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Front page of most recent tax year’s Federal or State tax return; or</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Proof of common residency (e.g., utility bill, other household bill, auto registration); and proof of financial interdependency (e.g., shared bank statement, credit card statement, life or auto insurance policy).</a:t>
                      </a:r>
                    </a:p>
                    <a:p>
                      <a:pPr marL="342900" marR="0" lvl="0" indent="-342900">
                        <a:lnSpc>
                          <a:spcPct val="107000"/>
                        </a:lnSpc>
                        <a:spcBef>
                          <a:spcPts val="0"/>
                        </a:spcBef>
                        <a:spcAft>
                          <a:spcPts val="0"/>
                        </a:spcAft>
                        <a:buFont typeface="Symbol" panose="05050102010706020507" pitchFamily="18" charset="2"/>
                        <a:buChar char=""/>
                      </a:pPr>
                      <a:r>
                        <a:rPr lang="en-US" sz="900" u="sng" dirty="0">
                          <a:effectLst/>
                        </a:rPr>
                        <a:t>Common law marriage:  </a:t>
                      </a:r>
                      <a:r>
                        <a:rPr lang="en-US" sz="900" dirty="0">
                          <a:effectLst/>
                        </a:rPr>
                        <a:t>Declaration of Common Law Marriage.</a:t>
                      </a:r>
                    </a:p>
                    <a:p>
                      <a:pPr marL="45720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3408381257"/>
                  </a:ext>
                </a:extLst>
              </a:tr>
              <a:tr h="1394327">
                <a:tc>
                  <a:txBody>
                    <a:bodyPr/>
                    <a:lstStyle/>
                    <a:p>
                      <a:pPr marL="0" marR="0">
                        <a:lnSpc>
                          <a:spcPct val="107000"/>
                        </a:lnSpc>
                        <a:spcBef>
                          <a:spcPts val="0"/>
                        </a:spcBef>
                        <a:spcAft>
                          <a:spcPts val="0"/>
                        </a:spcAft>
                      </a:pPr>
                      <a:r>
                        <a:rPr lang="en-US" sz="900">
                          <a:effectLst/>
                        </a:rPr>
                        <a:t>Child under age 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900" dirty="0">
                          <a:effectLst/>
                        </a:rPr>
                        <a:t>A copy of any one of the following documents listing child and enrollee:</a:t>
                      </a:r>
                    </a:p>
                    <a:p>
                      <a:pPr marL="228600" marR="0">
                        <a:lnSpc>
                          <a:spcPct val="107000"/>
                        </a:lnSpc>
                        <a:spcBef>
                          <a:spcPts val="0"/>
                        </a:spcBef>
                        <a:spcAft>
                          <a:spcPts val="0"/>
                        </a:spcAft>
                      </a:pPr>
                      <a:r>
                        <a:rPr lang="en-US" sz="9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Government-issued birth certificate;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Certificate of live birth;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Front page of the most recent tax year’s Federal or State tax return;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Consular Report of Birth Abroad;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Official paternity test;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Voluntary affidavit of paternity or similar document;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Court or administrative order (e.g., National Medical Support Notice).</a:t>
                      </a:r>
                    </a:p>
                    <a:p>
                      <a:pPr marL="45720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4245505817"/>
                  </a:ext>
                </a:extLst>
              </a:tr>
              <a:tr h="973919">
                <a:tc>
                  <a:txBody>
                    <a:bodyPr/>
                    <a:lstStyle/>
                    <a:p>
                      <a:pPr marL="0" marR="0">
                        <a:lnSpc>
                          <a:spcPct val="107000"/>
                        </a:lnSpc>
                        <a:spcBef>
                          <a:spcPts val="0"/>
                        </a:spcBef>
                        <a:spcAft>
                          <a:spcPts val="0"/>
                        </a:spcAft>
                      </a:pPr>
                      <a:r>
                        <a:rPr lang="en-US" sz="900">
                          <a:effectLst/>
                        </a:rPr>
                        <a:t>Adopted Child under age 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900" dirty="0">
                          <a:effectLst/>
                        </a:rPr>
                        <a:t>A copy of any one of the following documents listing child and enrollee:</a:t>
                      </a:r>
                    </a:p>
                    <a:p>
                      <a:pPr marL="228600" marR="0">
                        <a:lnSpc>
                          <a:spcPct val="107000"/>
                        </a:lnSpc>
                        <a:spcBef>
                          <a:spcPts val="0"/>
                        </a:spcBef>
                        <a:spcAft>
                          <a:spcPts val="0"/>
                        </a:spcAft>
                      </a:pPr>
                      <a:r>
                        <a:rPr lang="en-US" sz="9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Final adoption certificate or decree;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Authorized letter from a placement agency for the purpose of adoption;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Front page of most recent tax year’s Federal or State tax return with the child’s name;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Court or administrative order (e.g., National Medical Support Notice).</a:t>
                      </a:r>
                    </a:p>
                    <a:p>
                      <a:pPr marL="45720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2615781922"/>
                  </a:ext>
                </a:extLst>
              </a:tr>
              <a:tr h="1254191">
                <a:tc>
                  <a:txBody>
                    <a:bodyPr/>
                    <a:lstStyle/>
                    <a:p>
                      <a:pPr marL="0" marR="0">
                        <a:lnSpc>
                          <a:spcPct val="107000"/>
                        </a:lnSpc>
                        <a:spcBef>
                          <a:spcPts val="0"/>
                        </a:spcBef>
                        <a:spcAft>
                          <a:spcPts val="0"/>
                        </a:spcAft>
                      </a:pPr>
                      <a:r>
                        <a:rPr lang="en-US" sz="900">
                          <a:effectLst/>
                        </a:rPr>
                        <a:t>Stepchild under age 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tc>
                  <a:txBody>
                    <a:bodyPr/>
                    <a:lstStyle/>
                    <a:p>
                      <a:pPr marL="0" marR="0">
                        <a:lnSpc>
                          <a:spcPct val="107000"/>
                        </a:lnSpc>
                        <a:spcBef>
                          <a:spcPts val="0"/>
                        </a:spcBef>
                        <a:spcAft>
                          <a:spcPts val="0"/>
                        </a:spcAft>
                      </a:pPr>
                      <a:r>
                        <a:rPr lang="en-US" sz="900" dirty="0">
                          <a:effectLst/>
                        </a:rPr>
                        <a:t>A copy of any one of the following documents:</a:t>
                      </a:r>
                    </a:p>
                    <a:p>
                      <a:pPr marL="228600" marR="0">
                        <a:lnSpc>
                          <a:spcPct val="107000"/>
                        </a:lnSpc>
                        <a:spcBef>
                          <a:spcPts val="0"/>
                        </a:spcBef>
                        <a:spcAft>
                          <a:spcPts val="0"/>
                        </a:spcAft>
                      </a:pPr>
                      <a:r>
                        <a:rPr lang="en-US" sz="9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Birth Certificate, or final adoption certificate/decree, listing current spouse as parent;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Front page of most recent tax year’s Federal or State tax return with child’s name or</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Court or administrative order (e.g., National Medical Support Notice).</a:t>
                      </a:r>
                    </a:p>
                    <a:p>
                      <a:pPr marL="457200" marR="0">
                        <a:lnSpc>
                          <a:spcPct val="107000"/>
                        </a:lnSpc>
                        <a:spcBef>
                          <a:spcPts val="0"/>
                        </a:spcBef>
                        <a:spcAft>
                          <a:spcPts val="0"/>
                        </a:spcAft>
                      </a:pPr>
                      <a:r>
                        <a:rPr lang="en-US" sz="900" dirty="0">
                          <a:effectLst/>
                        </a:rPr>
                        <a:t> </a:t>
                      </a:r>
                    </a:p>
                    <a:p>
                      <a:pPr marL="228600" marR="0">
                        <a:lnSpc>
                          <a:spcPct val="107000"/>
                        </a:lnSpc>
                        <a:spcBef>
                          <a:spcPts val="0"/>
                        </a:spcBef>
                        <a:spcAft>
                          <a:spcPts val="0"/>
                        </a:spcAft>
                      </a:pPr>
                      <a:r>
                        <a:rPr lang="en-US" sz="900" dirty="0">
                          <a:effectLst/>
                        </a:rPr>
                        <a:t>The enrollee must also verify a spouse’s eligibility (see above for required documents), even if not enrolling the spouse in an FEHB plan.</a:t>
                      </a:r>
                    </a:p>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45" marR="53245" marT="0" marB="0"/>
                </a:tc>
                <a:extLst>
                  <a:ext uri="{0D108BD9-81ED-4DB2-BD59-A6C34878D82A}">
                    <a16:rowId xmlns:a16="http://schemas.microsoft.com/office/drawing/2014/main" val="3049010361"/>
                  </a:ext>
                </a:extLst>
              </a:tr>
            </a:tbl>
          </a:graphicData>
        </a:graphic>
      </p:graphicFrame>
      <p:sp>
        <p:nvSpPr>
          <p:cNvPr id="15" name="Footer Placeholder 14">
            <a:extLst>
              <a:ext uri="{FF2B5EF4-FFF2-40B4-BE49-F238E27FC236}">
                <a16:creationId xmlns:a16="http://schemas.microsoft.com/office/drawing/2014/main" id="{07CEEC63-C564-43FA-A755-6DD1E425AA37}"/>
              </a:ext>
            </a:extLst>
          </p:cNvPr>
          <p:cNvSpPr>
            <a:spLocks noGrp="1"/>
          </p:cNvSpPr>
          <p:nvPr>
            <p:ph type="ftr" sz="quarter" idx="25"/>
          </p:nvPr>
        </p:nvSpPr>
        <p:spPr>
          <a:xfrm flipH="1">
            <a:off x="8697741" y="6504069"/>
            <a:ext cx="378880" cy="271628"/>
          </a:xfrm>
        </p:spPr>
        <p:txBody>
          <a:bodyPr/>
          <a:lstStyle/>
          <a:p>
            <a:r>
              <a:rPr lang="en-US" sz="1200" dirty="0">
                <a:solidFill>
                  <a:schemeClr val="tx1"/>
                </a:solidFill>
                <a:latin typeface="+mn-lt"/>
              </a:rPr>
              <a:t>35</a:t>
            </a:r>
          </a:p>
        </p:txBody>
      </p:sp>
    </p:spTree>
    <p:extLst>
      <p:ext uri="{BB962C8B-B14F-4D97-AF65-F5344CB8AC3E}">
        <p14:creationId xmlns:p14="http://schemas.microsoft.com/office/powerpoint/2010/main" val="387338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BF55-6D17-45D2-93C8-217837F517E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A7A84CF-6D35-4C52-B8FE-6EB7EE899A85}"/>
              </a:ext>
            </a:extLst>
          </p:cNvPr>
          <p:cNvSpPr>
            <a:spLocks noGrp="1"/>
          </p:cNvSpPr>
          <p:nvPr>
            <p:ph type="body" sz="quarter" idx="20"/>
          </p:nvPr>
        </p:nvSpPr>
        <p:spPr/>
        <p:txBody>
          <a:bodyPr/>
          <a:lstStyle/>
          <a:p>
            <a:r>
              <a:rPr lang="en-US" sz="2000" dirty="0">
                <a:highlight>
                  <a:srgbClr val="FFCC00"/>
                </a:highlight>
                <a:latin typeface="+mn-lt"/>
              </a:rPr>
              <a:t>Acceptable Documentation To Verify Eligibility</a:t>
            </a:r>
          </a:p>
          <a:p>
            <a:endParaRPr lang="en-US" sz="1800" dirty="0"/>
          </a:p>
        </p:txBody>
      </p:sp>
      <p:sp>
        <p:nvSpPr>
          <p:cNvPr id="4" name="Text Placeholder 3">
            <a:extLst>
              <a:ext uri="{FF2B5EF4-FFF2-40B4-BE49-F238E27FC236}">
                <a16:creationId xmlns:a16="http://schemas.microsoft.com/office/drawing/2014/main" id="{A227B572-FBF9-49C3-8595-1AC634739971}"/>
              </a:ext>
            </a:extLst>
          </p:cNvPr>
          <p:cNvSpPr>
            <a:spLocks noGrp="1"/>
          </p:cNvSpPr>
          <p:nvPr>
            <p:ph type="body" sz="quarter" idx="21"/>
          </p:nvPr>
        </p:nvSpPr>
        <p:spPr/>
        <p:txBody>
          <a:bodyPr/>
          <a:lstStyle/>
          <a:p>
            <a:endParaRPr lang="en-US" dirty="0"/>
          </a:p>
        </p:txBody>
      </p:sp>
      <p:sp>
        <p:nvSpPr>
          <p:cNvPr id="5" name="Text Placeholder 4">
            <a:extLst>
              <a:ext uri="{FF2B5EF4-FFF2-40B4-BE49-F238E27FC236}">
                <a16:creationId xmlns:a16="http://schemas.microsoft.com/office/drawing/2014/main" id="{BEF7BDF3-00CB-45C5-A33D-4C8F18CF320E}"/>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A73CDA98-108A-4FD2-A9C6-1A2A4A337DCF}"/>
              </a:ext>
            </a:extLst>
          </p:cNvPr>
          <p:cNvSpPr>
            <a:spLocks noGrp="1"/>
          </p:cNvSpPr>
          <p:nvPr>
            <p:ph type="body" sz="quarter" idx="23"/>
          </p:nvPr>
        </p:nvSpPr>
        <p:spPr/>
        <p:txBody>
          <a:bodyPr/>
          <a:lstStyle/>
          <a:p>
            <a:endParaRPr lang="en-US"/>
          </a:p>
        </p:txBody>
      </p:sp>
      <p:graphicFrame>
        <p:nvGraphicFramePr>
          <p:cNvPr id="7" name="Table 6">
            <a:extLst>
              <a:ext uri="{FF2B5EF4-FFF2-40B4-BE49-F238E27FC236}">
                <a16:creationId xmlns:a16="http://schemas.microsoft.com/office/drawing/2014/main" id="{5C891131-A778-4255-BA21-8AEDB64811F0}"/>
              </a:ext>
            </a:extLst>
          </p:cNvPr>
          <p:cNvGraphicFramePr>
            <a:graphicFrameLocks noGrp="1"/>
          </p:cNvGraphicFramePr>
          <p:nvPr>
            <p:extLst>
              <p:ext uri="{D42A27DB-BD31-4B8C-83A1-F6EECF244321}">
                <p14:modId xmlns:p14="http://schemas.microsoft.com/office/powerpoint/2010/main" val="1949876132"/>
              </p:ext>
            </p:extLst>
          </p:nvPr>
        </p:nvGraphicFramePr>
        <p:xfrm>
          <a:off x="400050" y="1376414"/>
          <a:ext cx="8343900" cy="4822256"/>
        </p:xfrm>
        <a:graphic>
          <a:graphicData uri="http://schemas.openxmlformats.org/drawingml/2006/table">
            <a:tbl>
              <a:tblPr firstRow="1" firstCol="1" bandRow="1">
                <a:tableStyleId>{5C22544A-7EE6-4342-B048-85BDC9FD1C3A}</a:tableStyleId>
              </a:tblPr>
              <a:tblGrid>
                <a:gridCol w="1557528">
                  <a:extLst>
                    <a:ext uri="{9D8B030D-6E8A-4147-A177-3AD203B41FA5}">
                      <a16:colId xmlns:a16="http://schemas.microsoft.com/office/drawing/2014/main" val="371026068"/>
                    </a:ext>
                  </a:extLst>
                </a:gridCol>
                <a:gridCol w="6786372">
                  <a:extLst>
                    <a:ext uri="{9D8B030D-6E8A-4147-A177-3AD203B41FA5}">
                      <a16:colId xmlns:a16="http://schemas.microsoft.com/office/drawing/2014/main" val="2265293183"/>
                    </a:ext>
                  </a:extLst>
                </a:gridCol>
              </a:tblGrid>
              <a:tr h="3218702">
                <a:tc>
                  <a:txBody>
                    <a:bodyPr/>
                    <a:lstStyle/>
                    <a:p>
                      <a:pPr marL="0" marR="0">
                        <a:lnSpc>
                          <a:spcPct val="107000"/>
                        </a:lnSpc>
                        <a:spcBef>
                          <a:spcPts val="0"/>
                        </a:spcBef>
                        <a:spcAft>
                          <a:spcPts val="0"/>
                        </a:spcAft>
                      </a:pPr>
                      <a:r>
                        <a:rPr lang="en-US" sz="900">
                          <a:effectLst/>
                        </a:rPr>
                        <a:t>Foster child under age 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64" marR="54864" marT="0" marB="0"/>
                </a:tc>
                <a:tc>
                  <a:txBody>
                    <a:bodyPr/>
                    <a:lstStyle/>
                    <a:p>
                      <a:pPr marL="0" marR="0">
                        <a:lnSpc>
                          <a:spcPct val="107000"/>
                        </a:lnSpc>
                        <a:spcBef>
                          <a:spcPts val="0"/>
                        </a:spcBef>
                        <a:spcAft>
                          <a:spcPts val="0"/>
                        </a:spcAft>
                      </a:pPr>
                      <a:r>
                        <a:rPr lang="en-US" sz="900" dirty="0">
                          <a:effectLst/>
                        </a:rPr>
                        <a:t> Submit all of the following documents:</a:t>
                      </a:r>
                    </a:p>
                    <a:p>
                      <a:pPr marL="0" marR="0">
                        <a:lnSpc>
                          <a:spcPct val="107000"/>
                        </a:lnSpc>
                        <a:spcBef>
                          <a:spcPts val="0"/>
                        </a:spcBef>
                        <a:spcAft>
                          <a:spcPts val="0"/>
                        </a:spcAft>
                      </a:pPr>
                      <a:r>
                        <a:rPr lang="en-US" sz="9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Certification of foster child status.</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Government-issued birth certificate or other document verifying child’s date of birth.</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Documentation of regular and substantial support for the child, such as:</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Evidence of eligibility as a dependent child for benefits under other State or Federal programs;</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Proof of inclusion of the child as a dependent on the enrollee’s front page of most recent tax year’s Federal or State tax returns;</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Canceled checks, money orders, or receipts for periodic payments from the enrollee for or on behalf of the child;</a:t>
                      </a:r>
                    </a:p>
                    <a:p>
                      <a:pPr marL="742950" marR="0" lvl="1" indent="-285750">
                        <a:lnSpc>
                          <a:spcPct val="107000"/>
                        </a:lnSpc>
                        <a:spcBef>
                          <a:spcPts val="0"/>
                        </a:spcBef>
                        <a:spcAft>
                          <a:spcPts val="0"/>
                        </a:spcAft>
                        <a:buFont typeface="Courier New" panose="02070309020205020404" pitchFamily="49" charset="0"/>
                        <a:buChar char="o"/>
                      </a:pPr>
                      <a:r>
                        <a:rPr lang="en-US" sz="900" dirty="0">
                          <a:effectLst/>
                        </a:rPr>
                        <a:t>Evidence of good or services which show regular and substantial contributions of considerable value;</a:t>
                      </a:r>
                    </a:p>
                    <a:p>
                      <a:pPr marL="342900" marR="0" lvl="0" indent="-342900">
                        <a:lnSpc>
                          <a:spcPct val="107000"/>
                        </a:lnSpc>
                        <a:spcBef>
                          <a:spcPts val="0"/>
                        </a:spcBef>
                        <a:spcAft>
                          <a:spcPts val="0"/>
                        </a:spcAft>
                        <a:buFont typeface="Symbol" panose="05050102010706020507" pitchFamily="18" charset="2"/>
                        <a:buChar char=""/>
                      </a:pPr>
                      <a:r>
                        <a:rPr lang="en-US" sz="900" dirty="0">
                          <a:effectLst/>
                        </a:rPr>
                        <a:t>If applicable, include copy of court order naming employee or spouse as child’s legal guardian.</a:t>
                      </a:r>
                    </a:p>
                    <a:p>
                      <a:pPr marL="45720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864" marR="54864" marT="0" marB="0"/>
                </a:tc>
                <a:extLst>
                  <a:ext uri="{0D108BD9-81ED-4DB2-BD59-A6C34878D82A}">
                    <a16:rowId xmlns:a16="http://schemas.microsoft.com/office/drawing/2014/main" val="2516216115"/>
                  </a:ext>
                </a:extLst>
              </a:tr>
              <a:tr h="1603554">
                <a:tc>
                  <a:txBody>
                    <a:bodyPr/>
                    <a:lstStyle/>
                    <a:p>
                      <a:pPr marL="0" marR="0">
                        <a:lnSpc>
                          <a:spcPct val="107000"/>
                        </a:lnSpc>
                        <a:spcBef>
                          <a:spcPts val="0"/>
                        </a:spcBef>
                        <a:spcAft>
                          <a:spcPts val="0"/>
                        </a:spcAft>
                      </a:pPr>
                      <a:r>
                        <a:rPr lang="en-US" sz="900">
                          <a:effectLst/>
                        </a:rPr>
                        <a:t>Disabled child age 26 or older who is incapable of self-support because of a physical or mental disability that began before 26</a:t>
                      </a:r>
                      <a:r>
                        <a:rPr lang="en-US" sz="900" baseline="30000">
                          <a:effectLst/>
                        </a:rPr>
                        <a:t>th</a:t>
                      </a:r>
                      <a:r>
                        <a:rPr lang="en-US" sz="900">
                          <a:effectLst/>
                        </a:rPr>
                        <a:t> birthday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64" marR="54864" marT="0" marB="0"/>
                </a:tc>
                <a:tc>
                  <a:txBody>
                    <a:bodyPr/>
                    <a:lstStyle/>
                    <a:p>
                      <a:pPr marL="0" marR="0">
                        <a:lnSpc>
                          <a:spcPct val="107000"/>
                        </a:lnSpc>
                        <a:spcBef>
                          <a:spcPts val="0"/>
                        </a:spcBef>
                        <a:spcAft>
                          <a:spcPts val="0"/>
                        </a:spcAft>
                      </a:pPr>
                      <a:r>
                        <a:rPr lang="en-US" sz="900" dirty="0">
                          <a:effectLst/>
                        </a:rPr>
                        <a:t>Medical certificate stating the child is incapable of self-support because of a physical or mental disability that existed before he/she became age 26 and is expected to continue for more than one year.  </a:t>
                      </a:r>
                    </a:p>
                    <a:p>
                      <a:pPr marL="0" marR="0">
                        <a:lnSpc>
                          <a:spcPct val="107000"/>
                        </a:lnSpc>
                        <a:spcBef>
                          <a:spcPts val="0"/>
                        </a:spcBef>
                        <a:spcAft>
                          <a:spcPts val="0"/>
                        </a:spcAft>
                      </a:pPr>
                      <a:r>
                        <a:rPr lang="en-US" sz="900" dirty="0">
                          <a:effectLst/>
                        </a:rPr>
                        <a:t> </a:t>
                      </a:r>
                    </a:p>
                    <a:p>
                      <a:pPr marL="0" marR="0">
                        <a:lnSpc>
                          <a:spcPct val="107000"/>
                        </a:lnSpc>
                        <a:spcBef>
                          <a:spcPts val="0"/>
                        </a:spcBef>
                        <a:spcAft>
                          <a:spcPts val="0"/>
                        </a:spcAft>
                      </a:pPr>
                      <a:r>
                        <a:rPr lang="en-US" sz="900" dirty="0">
                          <a:effectLst/>
                        </a:rPr>
                        <a:t>The enrollee must also verify the child’s eligibility (see above for required documents).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864" marR="54864" marT="0" marB="0"/>
                </a:tc>
                <a:extLst>
                  <a:ext uri="{0D108BD9-81ED-4DB2-BD59-A6C34878D82A}">
                    <a16:rowId xmlns:a16="http://schemas.microsoft.com/office/drawing/2014/main" val="472998300"/>
                  </a:ext>
                </a:extLst>
              </a:tr>
            </a:tbl>
          </a:graphicData>
        </a:graphic>
      </p:graphicFrame>
      <p:sp>
        <p:nvSpPr>
          <p:cNvPr id="8" name="Footer Placeholder 7">
            <a:extLst>
              <a:ext uri="{FF2B5EF4-FFF2-40B4-BE49-F238E27FC236}">
                <a16:creationId xmlns:a16="http://schemas.microsoft.com/office/drawing/2014/main" id="{AF579A8D-659E-4B34-AB06-68F1E046C0E7}"/>
              </a:ext>
            </a:extLst>
          </p:cNvPr>
          <p:cNvSpPr>
            <a:spLocks noGrp="1"/>
          </p:cNvSpPr>
          <p:nvPr>
            <p:ph type="ftr" sz="quarter" idx="25"/>
          </p:nvPr>
        </p:nvSpPr>
        <p:spPr>
          <a:xfrm>
            <a:off x="8697740" y="6410133"/>
            <a:ext cx="446259" cy="356221"/>
          </a:xfrm>
        </p:spPr>
        <p:txBody>
          <a:bodyPr/>
          <a:lstStyle/>
          <a:p>
            <a:r>
              <a:rPr lang="en-US" sz="1200" dirty="0">
                <a:solidFill>
                  <a:schemeClr val="tx1"/>
                </a:solidFill>
              </a:rPr>
              <a:t>36</a:t>
            </a:r>
          </a:p>
        </p:txBody>
      </p:sp>
    </p:spTree>
    <p:extLst>
      <p:ext uri="{BB962C8B-B14F-4D97-AF65-F5344CB8AC3E}">
        <p14:creationId xmlns:p14="http://schemas.microsoft.com/office/powerpoint/2010/main" val="1064577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400" dirty="0"/>
              <a:t>Federal Employee’s Health Benefits (FEHB)</a:t>
            </a:r>
          </a:p>
        </p:txBody>
      </p:sp>
      <p:sp>
        <p:nvSpPr>
          <p:cNvPr id="3" name="Content Placeholder 2">
            <a:extLst>
              <a:ext uri="{FF2B5EF4-FFF2-40B4-BE49-F238E27FC236}">
                <a16:creationId xmlns:a16="http://schemas.microsoft.com/office/drawing/2014/main" id="{3B32FC1B-0A48-4726-BD1E-991AFEA9548A}"/>
              </a:ext>
            </a:extLst>
          </p:cNvPr>
          <p:cNvSpPr txBox="1">
            <a:spLocks/>
          </p:cNvSpPr>
          <p:nvPr/>
        </p:nvSpPr>
        <p:spPr>
          <a:xfrm>
            <a:off x="647700" y="1601724"/>
            <a:ext cx="7848600" cy="4410456"/>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F68A1E"/>
              </a:buClr>
              <a:buFont typeface="Wingdings" panose="05000000000000000000" pitchFamily="2" charset="2"/>
              <a:buChar char="Ø"/>
            </a:pPr>
            <a:r>
              <a:rPr lang="en-US" sz="2400" b="0" dirty="0">
                <a:solidFill>
                  <a:srgbClr val="002060"/>
                </a:solidFill>
              </a:rPr>
              <a:t>Guaranteed coverage</a:t>
            </a:r>
          </a:p>
          <a:p>
            <a:pPr>
              <a:lnSpc>
                <a:spcPct val="150000"/>
              </a:lnSpc>
              <a:buClr>
                <a:srgbClr val="F68A1E"/>
              </a:buClr>
              <a:buFont typeface="Wingdings" panose="05000000000000000000" pitchFamily="2" charset="2"/>
              <a:buChar char="Ø"/>
            </a:pPr>
            <a:r>
              <a:rPr lang="en-US" sz="2400" b="0" dirty="0">
                <a:solidFill>
                  <a:srgbClr val="002060"/>
                </a:solidFill>
              </a:rPr>
              <a:t>No medical  examination required</a:t>
            </a:r>
          </a:p>
          <a:p>
            <a:pPr>
              <a:lnSpc>
                <a:spcPct val="150000"/>
              </a:lnSpc>
              <a:buClr>
                <a:srgbClr val="F68A1E"/>
              </a:buClr>
              <a:buFont typeface="Wingdings" panose="05000000000000000000" pitchFamily="2" charset="2"/>
              <a:buChar char="Ø"/>
            </a:pPr>
            <a:r>
              <a:rPr lang="en-US" sz="2400" b="0" dirty="0">
                <a:solidFill>
                  <a:srgbClr val="002060"/>
                </a:solidFill>
              </a:rPr>
              <a:t>No restrictions for preexisting conditions</a:t>
            </a:r>
          </a:p>
          <a:p>
            <a:pPr>
              <a:lnSpc>
                <a:spcPct val="150000"/>
              </a:lnSpc>
              <a:buClr>
                <a:srgbClr val="F68A1E"/>
              </a:buClr>
              <a:buFont typeface="Wingdings" panose="05000000000000000000" pitchFamily="2" charset="2"/>
              <a:buChar char="Ø"/>
            </a:pPr>
            <a:r>
              <a:rPr lang="en-US" sz="2400" b="0" dirty="0">
                <a:solidFill>
                  <a:srgbClr val="002060"/>
                </a:solidFill>
              </a:rPr>
              <a:t>On average, the Government pays 75% of premiums</a:t>
            </a:r>
          </a:p>
          <a:p>
            <a:pPr>
              <a:lnSpc>
                <a:spcPct val="150000"/>
              </a:lnSpc>
              <a:buClr>
                <a:srgbClr val="F68A1E"/>
              </a:buClr>
              <a:buFont typeface="Wingdings" panose="05000000000000000000" pitchFamily="2" charset="2"/>
              <a:buChar char="Ø"/>
            </a:pPr>
            <a:r>
              <a:rPr lang="en-US" sz="2400" b="0" dirty="0">
                <a:solidFill>
                  <a:srgbClr val="002060"/>
                </a:solidFill>
              </a:rPr>
              <a:t>Pay premiums with pre-tax dollars </a:t>
            </a:r>
          </a:p>
          <a:p>
            <a:pPr>
              <a:lnSpc>
                <a:spcPct val="150000"/>
              </a:lnSpc>
              <a:buClr>
                <a:srgbClr val="F68A1E"/>
              </a:buClr>
              <a:buFont typeface="Wingdings" panose="05000000000000000000" pitchFamily="2" charset="2"/>
              <a:buChar char="Ø"/>
            </a:pPr>
            <a:r>
              <a:rPr lang="en-US" sz="2400" b="0" dirty="0">
                <a:solidFill>
                  <a:srgbClr val="002060"/>
                </a:solidFill>
              </a:rPr>
              <a:t>Continued coverage in retirement</a:t>
            </a:r>
            <a:r>
              <a:rPr lang="en-US" sz="2000" dirty="0"/>
              <a:t>	</a:t>
            </a:r>
          </a:p>
        </p:txBody>
      </p:sp>
      <p:sp>
        <p:nvSpPr>
          <p:cNvPr id="7" name="TextBox 6">
            <a:extLst>
              <a:ext uri="{FF2B5EF4-FFF2-40B4-BE49-F238E27FC236}">
                <a16:creationId xmlns:a16="http://schemas.microsoft.com/office/drawing/2014/main" id="{44C7C716-89D0-4CBA-9E39-33DA53AA839D}"/>
              </a:ext>
            </a:extLst>
          </p:cNvPr>
          <p:cNvSpPr txBox="1"/>
          <p:nvPr/>
        </p:nvSpPr>
        <p:spPr>
          <a:xfrm>
            <a:off x="8589818" y="6449291"/>
            <a:ext cx="387927" cy="300082"/>
          </a:xfrm>
          <a:prstGeom prst="rect">
            <a:avLst/>
          </a:prstGeom>
          <a:noFill/>
        </p:spPr>
        <p:txBody>
          <a:bodyPr wrap="square" rtlCol="0">
            <a:spAutoFit/>
          </a:bodyPr>
          <a:lstStyle/>
          <a:p>
            <a:pPr algn="ctr"/>
            <a:r>
              <a:rPr lang="en-US" dirty="0"/>
              <a:t>37</a:t>
            </a:r>
          </a:p>
        </p:txBody>
      </p:sp>
    </p:spTree>
    <p:extLst>
      <p:ext uri="{BB962C8B-B14F-4D97-AF65-F5344CB8AC3E}">
        <p14:creationId xmlns:p14="http://schemas.microsoft.com/office/powerpoint/2010/main" val="666047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E52019-38FA-4A0E-B99F-54818A67DB25}"/>
              </a:ext>
            </a:extLst>
          </p:cNvPr>
          <p:cNvSpPr txBox="1">
            <a:spLocks/>
          </p:cNvSpPr>
          <p:nvPr/>
        </p:nvSpPr>
        <p:spPr>
          <a:xfrm>
            <a:off x="2455789" y="160613"/>
            <a:ext cx="6444371"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3000" b="0" i="0" kern="1200" baseline="0">
                <a:solidFill>
                  <a:srgbClr val="0A3161"/>
                </a:solidFill>
                <a:latin typeface="Arial" charset="0"/>
                <a:ea typeface="Arial" charset="0"/>
                <a:cs typeface="Arial" charset="0"/>
              </a:defRPr>
            </a:lvl1pPr>
          </a:lstStyle>
          <a:p>
            <a:pPr algn="ctr"/>
            <a:r>
              <a:rPr lang="en-US" sz="2400" dirty="0"/>
              <a:t>Federal Employee’s Health Benefits (FEHB)</a:t>
            </a:r>
          </a:p>
        </p:txBody>
      </p:sp>
      <p:sp>
        <p:nvSpPr>
          <p:cNvPr id="8" name="Content Placeholder 2">
            <a:extLst>
              <a:ext uri="{FF2B5EF4-FFF2-40B4-BE49-F238E27FC236}">
                <a16:creationId xmlns:a16="http://schemas.microsoft.com/office/drawing/2014/main" id="{69240A64-6BF3-4625-8A33-111DCDB90B28}"/>
              </a:ext>
            </a:extLst>
          </p:cNvPr>
          <p:cNvSpPr txBox="1">
            <a:spLocks/>
          </p:cNvSpPr>
          <p:nvPr/>
        </p:nvSpPr>
        <p:spPr>
          <a:xfrm>
            <a:off x="495300" y="1176528"/>
            <a:ext cx="8496300" cy="48006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Clr>
                <a:srgbClr val="F68A1E"/>
              </a:buClr>
              <a:buFont typeface="Wingdings" panose="05000000000000000000" pitchFamily="2" charset="2"/>
              <a:buChar char="Ø"/>
              <a:defRPr/>
            </a:pPr>
            <a:r>
              <a:rPr lang="en-US" altLang="en-US" sz="1800" b="0" dirty="0">
                <a:solidFill>
                  <a:srgbClr val="000000"/>
                </a:solidFill>
                <a:highlight>
                  <a:srgbClr val="FFFF00"/>
                </a:highlight>
                <a:latin typeface="+mn-lt"/>
              </a:rPr>
              <a:t>Health benefits enrollment must be received within </a:t>
            </a:r>
            <a:r>
              <a:rPr lang="en-US" altLang="en-US" sz="1800" dirty="0">
                <a:solidFill>
                  <a:srgbClr val="FF0000"/>
                </a:solidFill>
                <a:highlight>
                  <a:srgbClr val="FFFF00"/>
                </a:highlight>
                <a:latin typeface="+mn-lt"/>
              </a:rPr>
              <a:t>60 days </a:t>
            </a:r>
            <a:r>
              <a:rPr lang="en-US" altLang="en-US" sz="1800" b="0" dirty="0">
                <a:solidFill>
                  <a:srgbClr val="000000"/>
                </a:solidFill>
                <a:highlight>
                  <a:srgbClr val="FFFF00"/>
                </a:highlight>
                <a:latin typeface="+mn-lt"/>
              </a:rPr>
              <a:t>of EOD: </a:t>
            </a:r>
          </a:p>
          <a:p>
            <a:pPr marL="342900" indent="-342900">
              <a:lnSpc>
                <a:spcPct val="100000"/>
              </a:lnSpc>
              <a:buClr>
                <a:srgbClr val="F68A1E"/>
              </a:buClr>
              <a:buFont typeface="Wingdings" panose="05000000000000000000" pitchFamily="2" charset="2"/>
              <a:buChar char="Ø"/>
              <a:defRPr/>
            </a:pPr>
            <a:r>
              <a:rPr lang="en-US" altLang="en-US" sz="1800" b="0" dirty="0">
                <a:solidFill>
                  <a:srgbClr val="000000"/>
                </a:solidFill>
                <a:latin typeface="+mn-lt"/>
              </a:rPr>
              <a:t>Coverage will begin the next pay period after receipt.  It can take 30-60 days from the effective date of your enrollment to receive your policy number/insurance cards.</a:t>
            </a:r>
          </a:p>
          <a:p>
            <a:pPr marL="342900" indent="-342900">
              <a:lnSpc>
                <a:spcPct val="100000"/>
              </a:lnSpc>
              <a:buClr>
                <a:srgbClr val="F68A1E"/>
              </a:buClr>
              <a:buFont typeface="Wingdings" panose="05000000000000000000" pitchFamily="2" charset="2"/>
              <a:buChar char="Ø"/>
              <a:defRPr/>
            </a:pPr>
            <a:r>
              <a:rPr lang="en-US" altLang="en-US" sz="1800" b="0" dirty="0">
                <a:solidFill>
                  <a:srgbClr val="000000"/>
                </a:solidFill>
                <a:latin typeface="+mn-lt"/>
              </a:rPr>
              <a:t>After you enroll, you can only change your health insurance during Open Season or with a Qualifying Life Event (QLE)</a:t>
            </a:r>
            <a:endParaRPr lang="en-US" altLang="en-US" sz="1800" b="0" dirty="0">
              <a:solidFill>
                <a:srgbClr val="000000"/>
              </a:solidFill>
              <a:latin typeface="+mn-lt"/>
              <a:hlinkClick r:id="rId3"/>
            </a:endParaRPr>
          </a:p>
          <a:p>
            <a:pPr marL="342900" indent="-342900">
              <a:lnSpc>
                <a:spcPct val="100000"/>
              </a:lnSpc>
              <a:buClr>
                <a:srgbClr val="F68A1E"/>
              </a:buClr>
              <a:buFont typeface="Wingdings" panose="05000000000000000000" pitchFamily="2" charset="2"/>
              <a:buChar char="Ø"/>
              <a:defRPr/>
            </a:pPr>
            <a:r>
              <a:rPr lang="en-US" altLang="en-US" sz="1800" b="0" dirty="0">
                <a:solidFill>
                  <a:srgbClr val="000000"/>
                </a:solidFill>
                <a:latin typeface="+mn-lt"/>
              </a:rPr>
              <a:t>Visit </a:t>
            </a:r>
            <a:r>
              <a:rPr lang="en-US" altLang="en-US" sz="1800" b="0" dirty="0">
                <a:solidFill>
                  <a:srgbClr val="000000"/>
                </a:solidFill>
                <a:latin typeface="+mn-lt"/>
                <a:hlinkClick r:id="rId4"/>
              </a:rPr>
              <a:t>http://www.opm.gov/insure</a:t>
            </a:r>
            <a:r>
              <a:rPr lang="en-US" altLang="en-US" sz="1800" b="0" dirty="0">
                <a:solidFill>
                  <a:srgbClr val="000000"/>
                </a:solidFill>
                <a:latin typeface="+mn-lt"/>
              </a:rPr>
              <a:t> for more information. This includes brochures for participating carriers</a:t>
            </a:r>
          </a:p>
          <a:p>
            <a:endParaRPr lang="en-US" dirty="0"/>
          </a:p>
        </p:txBody>
      </p:sp>
      <p:sp>
        <p:nvSpPr>
          <p:cNvPr id="10" name="TextBox 9">
            <a:extLst>
              <a:ext uri="{FF2B5EF4-FFF2-40B4-BE49-F238E27FC236}">
                <a16:creationId xmlns:a16="http://schemas.microsoft.com/office/drawing/2014/main" id="{6331D053-BD91-4D74-8E02-D92F5ECA0CA8}"/>
              </a:ext>
            </a:extLst>
          </p:cNvPr>
          <p:cNvSpPr txBox="1"/>
          <p:nvPr/>
        </p:nvSpPr>
        <p:spPr>
          <a:xfrm>
            <a:off x="8589818" y="6449291"/>
            <a:ext cx="387927" cy="300082"/>
          </a:xfrm>
          <a:prstGeom prst="rect">
            <a:avLst/>
          </a:prstGeom>
          <a:noFill/>
        </p:spPr>
        <p:txBody>
          <a:bodyPr wrap="square" rtlCol="0">
            <a:spAutoFit/>
          </a:bodyPr>
          <a:lstStyle/>
          <a:p>
            <a:pPr algn="ctr"/>
            <a:r>
              <a:rPr lang="en-US" dirty="0"/>
              <a:t>38</a:t>
            </a:r>
          </a:p>
        </p:txBody>
      </p:sp>
    </p:spTree>
    <p:extLst>
      <p:ext uri="{BB962C8B-B14F-4D97-AF65-F5344CB8AC3E}">
        <p14:creationId xmlns:p14="http://schemas.microsoft.com/office/powerpoint/2010/main" val="761996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000" dirty="0"/>
              <a:t>Furlough/Non-Pay / Leave Without Pay (LWOP) impact on FEHB Coverage</a:t>
            </a:r>
          </a:p>
        </p:txBody>
      </p:sp>
      <p:sp>
        <p:nvSpPr>
          <p:cNvPr id="3" name="Content Placeholder 2">
            <a:extLst>
              <a:ext uri="{FF2B5EF4-FFF2-40B4-BE49-F238E27FC236}">
                <a16:creationId xmlns:a16="http://schemas.microsoft.com/office/drawing/2014/main" id="{B89D7972-76E0-4BC8-A494-8418C866F347}"/>
              </a:ext>
            </a:extLst>
          </p:cNvPr>
          <p:cNvSpPr txBox="1">
            <a:spLocks/>
          </p:cNvSpPr>
          <p:nvPr/>
        </p:nvSpPr>
        <p:spPr>
          <a:xfrm>
            <a:off x="595283" y="1438578"/>
            <a:ext cx="7848600" cy="5147048"/>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F68A1E"/>
              </a:buClr>
              <a:buFont typeface="Wingdings" panose="05000000000000000000" pitchFamily="2" charset="2"/>
              <a:buChar char="Ø"/>
            </a:pPr>
            <a:r>
              <a:rPr lang="en-US" sz="2000" b="0" dirty="0">
                <a:solidFill>
                  <a:srgbClr val="002060"/>
                </a:solidFill>
              </a:rPr>
              <a:t> The first time you go into non-pay or have insufficient pay you will receive a future election letter regarding your FEHB coverage.</a:t>
            </a:r>
          </a:p>
          <a:p>
            <a:pPr>
              <a:buClr>
                <a:srgbClr val="F68A1E"/>
              </a:buClr>
              <a:buFont typeface="Wingdings" panose="05000000000000000000" pitchFamily="2" charset="2"/>
              <a:buChar char="Ø"/>
            </a:pPr>
            <a:r>
              <a:rPr lang="en-US" sz="2000" b="0" dirty="0">
                <a:solidFill>
                  <a:srgbClr val="002060"/>
                </a:solidFill>
              </a:rPr>
              <a:t> Make sure to review and respond to any, and all, IRS correspondence you receive so your benefits are not impacted.</a:t>
            </a:r>
          </a:p>
          <a:p>
            <a:pPr>
              <a:buClr>
                <a:srgbClr val="F68A1E"/>
              </a:buClr>
              <a:buFont typeface="Wingdings" panose="05000000000000000000" pitchFamily="2" charset="2"/>
              <a:buChar char="Ø"/>
            </a:pPr>
            <a:r>
              <a:rPr lang="en-US" sz="2000" b="0" dirty="0">
                <a:solidFill>
                  <a:srgbClr val="002060"/>
                </a:solidFill>
              </a:rPr>
              <a:t> If you do not respond appropriately to future correspondence, you risk your FEHB insurance being terminated once you have been in a non-pay status for 365 days. The 365 days does not need to be continuous but may be broken by periods of pay status. </a:t>
            </a:r>
          </a:p>
          <a:p>
            <a:pPr>
              <a:buClr>
                <a:srgbClr val="F68A1E"/>
              </a:buClr>
              <a:buFont typeface="Wingdings" panose="05000000000000000000" pitchFamily="2" charset="2"/>
              <a:buChar char="Ø"/>
            </a:pPr>
            <a:r>
              <a:rPr lang="en-US" sz="2000" b="0" dirty="0">
                <a:solidFill>
                  <a:srgbClr val="002060"/>
                </a:solidFill>
              </a:rPr>
              <a:t> If your coverage has been terminated, you can re-enroll within 60 days after returning to duty.  Then you must be in a pay status at least part of each pay period for four consecutive months (9 pay periods) or your insurance will be terminated with the next period of non-pay status. </a:t>
            </a:r>
          </a:p>
          <a:p>
            <a:pPr>
              <a:buClr>
                <a:srgbClr val="F68A1E"/>
              </a:buClr>
              <a:buFont typeface="Wingdings" panose="05000000000000000000" pitchFamily="2" charset="2"/>
              <a:buChar char="Ø"/>
            </a:pPr>
            <a:r>
              <a:rPr lang="en-US" sz="2000" b="0" dirty="0">
                <a:solidFill>
                  <a:srgbClr val="002060"/>
                </a:solidFill>
              </a:rPr>
              <a:t> If you are in a pay status for at least four consecutive months, the clock restarts for the 365 days of permissible continuation of coverage.</a:t>
            </a:r>
            <a:endParaRPr lang="en-US" dirty="0"/>
          </a:p>
        </p:txBody>
      </p:sp>
      <p:sp>
        <p:nvSpPr>
          <p:cNvPr id="7" name="TextBox 6">
            <a:extLst>
              <a:ext uri="{FF2B5EF4-FFF2-40B4-BE49-F238E27FC236}">
                <a16:creationId xmlns:a16="http://schemas.microsoft.com/office/drawing/2014/main" id="{E9DB25E3-33EF-435F-B46E-0CEA61A95494}"/>
              </a:ext>
            </a:extLst>
          </p:cNvPr>
          <p:cNvSpPr txBox="1"/>
          <p:nvPr/>
        </p:nvSpPr>
        <p:spPr>
          <a:xfrm>
            <a:off x="8589818" y="6449291"/>
            <a:ext cx="387927" cy="300082"/>
          </a:xfrm>
          <a:prstGeom prst="rect">
            <a:avLst/>
          </a:prstGeom>
          <a:noFill/>
        </p:spPr>
        <p:txBody>
          <a:bodyPr wrap="square" rtlCol="0">
            <a:spAutoFit/>
          </a:bodyPr>
          <a:lstStyle/>
          <a:p>
            <a:pPr algn="ctr"/>
            <a:r>
              <a:rPr lang="en-US" dirty="0"/>
              <a:t>39</a:t>
            </a:r>
          </a:p>
        </p:txBody>
      </p:sp>
    </p:spTree>
    <p:extLst>
      <p:ext uri="{BB962C8B-B14F-4D97-AF65-F5344CB8AC3E}">
        <p14:creationId xmlns:p14="http://schemas.microsoft.com/office/powerpoint/2010/main" val="85631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FAFF7A-A347-4634-80EA-6506D4A164BE}"/>
              </a:ext>
            </a:extLst>
          </p:cNvPr>
          <p:cNvSpPr>
            <a:spLocks noGrp="1"/>
          </p:cNvSpPr>
          <p:nvPr>
            <p:ph type="title"/>
          </p:nvPr>
        </p:nvSpPr>
        <p:spPr>
          <a:xfrm>
            <a:off x="2468881" y="144780"/>
            <a:ext cx="6461760" cy="624840"/>
          </a:xfrm>
          <a:solidFill>
            <a:srgbClr val="FFC000"/>
          </a:solidFill>
        </p:spPr>
        <p:txBody>
          <a:bodyPr/>
          <a:lstStyle/>
          <a:p>
            <a:pPr algn="ctr"/>
            <a:r>
              <a:rPr lang="en-US" sz="3200" dirty="0"/>
              <a:t>Locating Information</a:t>
            </a:r>
          </a:p>
        </p:txBody>
      </p:sp>
      <p:pic>
        <p:nvPicPr>
          <p:cNvPr id="5" name="Picture 4">
            <a:extLst>
              <a:ext uri="{FF2B5EF4-FFF2-40B4-BE49-F238E27FC236}">
                <a16:creationId xmlns:a16="http://schemas.microsoft.com/office/drawing/2014/main" id="{78CA7F30-E5A5-443E-8D0A-0F4C2BC74F37}"/>
              </a:ext>
            </a:extLst>
          </p:cNvPr>
          <p:cNvPicPr>
            <a:picLocks noChangeAspect="1"/>
          </p:cNvPicPr>
          <p:nvPr/>
        </p:nvPicPr>
        <p:blipFill rotWithShape="1">
          <a:blip r:embed="rId3"/>
          <a:srcRect l="11666" t="6107" r="23334"/>
          <a:stretch/>
        </p:blipFill>
        <p:spPr>
          <a:xfrm>
            <a:off x="736232" y="1485901"/>
            <a:ext cx="7920723" cy="4561276"/>
          </a:xfrm>
          <a:prstGeom prst="rect">
            <a:avLst/>
          </a:prstGeom>
        </p:spPr>
      </p:pic>
      <p:sp>
        <p:nvSpPr>
          <p:cNvPr id="6" name="TextBox 5">
            <a:extLst>
              <a:ext uri="{FF2B5EF4-FFF2-40B4-BE49-F238E27FC236}">
                <a16:creationId xmlns:a16="http://schemas.microsoft.com/office/drawing/2014/main" id="{0EEC3FCD-E4F8-4E7F-9360-3D8132C692C0}"/>
              </a:ext>
            </a:extLst>
          </p:cNvPr>
          <p:cNvSpPr txBox="1"/>
          <p:nvPr/>
        </p:nvSpPr>
        <p:spPr>
          <a:xfrm>
            <a:off x="8756073" y="6449291"/>
            <a:ext cx="221672" cy="300082"/>
          </a:xfrm>
          <a:prstGeom prst="rect">
            <a:avLst/>
          </a:prstGeom>
          <a:noFill/>
        </p:spPr>
        <p:txBody>
          <a:bodyPr wrap="square" rtlCol="0">
            <a:spAutoFit/>
          </a:bodyPr>
          <a:lstStyle/>
          <a:p>
            <a:pPr algn="ctr"/>
            <a:r>
              <a:rPr lang="en-US" dirty="0"/>
              <a:t>4</a:t>
            </a:r>
          </a:p>
        </p:txBody>
      </p:sp>
    </p:spTree>
    <p:extLst>
      <p:ext uri="{BB962C8B-B14F-4D97-AF65-F5344CB8AC3E}">
        <p14:creationId xmlns:p14="http://schemas.microsoft.com/office/powerpoint/2010/main" val="1782474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Additional Health Care Benefits</a:t>
            </a:r>
          </a:p>
        </p:txBody>
      </p:sp>
      <p:sp>
        <p:nvSpPr>
          <p:cNvPr id="3" name="Content Placeholder 2">
            <a:extLst>
              <a:ext uri="{FF2B5EF4-FFF2-40B4-BE49-F238E27FC236}">
                <a16:creationId xmlns:a16="http://schemas.microsoft.com/office/drawing/2014/main" id="{E183D0B6-D355-4381-A8D3-E8C542021885}"/>
              </a:ext>
            </a:extLst>
          </p:cNvPr>
          <p:cNvSpPr txBox="1">
            <a:spLocks/>
          </p:cNvSpPr>
          <p:nvPr/>
        </p:nvSpPr>
        <p:spPr>
          <a:xfrm>
            <a:off x="472440" y="1074420"/>
            <a:ext cx="8328660" cy="4938252"/>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lnSpc>
                <a:spcPct val="100000"/>
              </a:lnSpc>
              <a:buClr>
                <a:srgbClr val="F68A1E"/>
              </a:buClr>
              <a:buFont typeface="Wingdings" pitchFamily="2" charset="2"/>
              <a:buChar char="Ø"/>
              <a:defRPr/>
            </a:pPr>
            <a:r>
              <a:rPr lang="en-US" altLang="en-US" sz="2000" b="0" dirty="0">
                <a:solidFill>
                  <a:srgbClr val="002060"/>
                </a:solidFill>
                <a:cs typeface="Arial" pitchFamily="34" charset="0"/>
              </a:rPr>
              <a:t>  The Federal Employees Dental and Vision Program (FEDVIP) 	</a:t>
            </a:r>
            <a:r>
              <a:rPr lang="en-US" altLang="en-US" sz="2000" b="0" dirty="0">
                <a:solidFill>
                  <a:srgbClr val="00B0F0"/>
                </a:solidFill>
                <a:cs typeface="Arial" pitchFamily="34" charset="0"/>
                <a:hlinkClick r:id="rId3">
                  <a:extLst>
                    <a:ext uri="{A12FA001-AC4F-418D-AE19-62706E023703}">
                      <ahyp:hlinkClr xmlns:ahyp="http://schemas.microsoft.com/office/drawing/2018/hyperlinkcolor" val="tx"/>
                    </a:ext>
                  </a:extLst>
                </a:hlinkClick>
              </a:rPr>
              <a:t>www.benefeds.com</a:t>
            </a:r>
            <a:endParaRPr lang="en-US" altLang="en-US" sz="2000" b="0" dirty="0">
              <a:solidFill>
                <a:srgbClr val="00B0F0"/>
              </a:solidFill>
              <a:cs typeface="Arial" pitchFamily="34" charset="0"/>
            </a:endParaRPr>
          </a:p>
          <a:p>
            <a:pPr>
              <a:lnSpc>
                <a:spcPct val="150000"/>
              </a:lnSpc>
              <a:buClr>
                <a:srgbClr val="F68A1E"/>
              </a:buClr>
              <a:buFont typeface="Wingdings" pitchFamily="2" charset="2"/>
              <a:buChar char="Ø"/>
              <a:defRPr/>
            </a:pPr>
            <a:r>
              <a:rPr lang="en-US" altLang="en-US" sz="2000" b="0" dirty="0">
                <a:solidFill>
                  <a:srgbClr val="002060"/>
                </a:solidFill>
                <a:cs typeface="Arial" pitchFamily="34" charset="0"/>
              </a:rPr>
              <a:t>  Flexible Spending Account (FSA) </a:t>
            </a:r>
            <a:r>
              <a:rPr lang="en-US" altLang="en-US" sz="2000" b="0" dirty="0">
                <a:solidFill>
                  <a:srgbClr val="00B0F0"/>
                </a:solidFill>
                <a:cs typeface="Arial" pitchFamily="34" charset="0"/>
                <a:hlinkClick r:id="rId4">
                  <a:extLst>
                    <a:ext uri="{A12FA001-AC4F-418D-AE19-62706E023703}">
                      <ahyp:hlinkClr xmlns:ahyp="http://schemas.microsoft.com/office/drawing/2018/hyperlinkcolor" val="tx"/>
                    </a:ext>
                  </a:extLst>
                </a:hlinkClick>
              </a:rPr>
              <a:t>www.fsafeds.com</a:t>
            </a:r>
            <a:endParaRPr lang="en-US" altLang="en-US" sz="2000" b="0" dirty="0">
              <a:solidFill>
                <a:srgbClr val="00B0F0"/>
              </a:solidFill>
              <a:cs typeface="Arial" pitchFamily="34" charset="0"/>
            </a:endParaRPr>
          </a:p>
          <a:p>
            <a:pPr>
              <a:lnSpc>
                <a:spcPct val="100000"/>
              </a:lnSpc>
              <a:buClr>
                <a:srgbClr val="F68A1E"/>
              </a:buClr>
              <a:buFont typeface="Wingdings" pitchFamily="2" charset="2"/>
              <a:buChar char="Ø"/>
              <a:defRPr/>
            </a:pPr>
            <a:r>
              <a:rPr lang="en-US" altLang="en-US" sz="2000" b="0" dirty="0">
                <a:solidFill>
                  <a:srgbClr val="002060"/>
                </a:solidFill>
                <a:cs typeface="Arial" pitchFamily="34" charset="0"/>
              </a:rPr>
              <a:t>Enroll within </a:t>
            </a:r>
            <a:r>
              <a:rPr lang="en-US" altLang="en-US" sz="2000" dirty="0">
                <a:solidFill>
                  <a:srgbClr val="FF0000"/>
                </a:solidFill>
                <a:cs typeface="Arial" pitchFamily="34" charset="0"/>
              </a:rPr>
              <a:t>60</a:t>
            </a:r>
            <a:r>
              <a:rPr lang="en-US" altLang="en-US" sz="2000" b="0" dirty="0">
                <a:solidFill>
                  <a:srgbClr val="002060"/>
                </a:solidFill>
                <a:cs typeface="Arial" pitchFamily="34" charset="0"/>
              </a:rPr>
              <a:t> days of EOD</a:t>
            </a:r>
          </a:p>
          <a:p>
            <a:pPr marL="342900" lvl="1" indent="-342900">
              <a:lnSpc>
                <a:spcPct val="100000"/>
              </a:lnSpc>
              <a:buClr>
                <a:srgbClr val="F68A1E"/>
              </a:buClr>
              <a:buFont typeface="Wingdings" panose="05000000000000000000" pitchFamily="2" charset="2"/>
              <a:buChar char="Ø"/>
              <a:defRPr/>
            </a:pPr>
            <a:r>
              <a:rPr lang="en-US" altLang="en-US" sz="2000" dirty="0">
                <a:solidFill>
                  <a:srgbClr val="002060"/>
                </a:solidFill>
              </a:rPr>
              <a:t>Enrollment is via the website and not associated with your health insurance enrollment (i.e., SF2809)</a:t>
            </a:r>
          </a:p>
          <a:p>
            <a:pPr marL="342900" lvl="1" indent="-342900">
              <a:lnSpc>
                <a:spcPct val="100000"/>
              </a:lnSpc>
              <a:buClr>
                <a:srgbClr val="F68A1E"/>
              </a:buClr>
              <a:buFont typeface="Wingdings" panose="05000000000000000000" pitchFamily="2" charset="2"/>
              <a:buChar char="Ø"/>
              <a:defRPr/>
            </a:pPr>
            <a:r>
              <a:rPr lang="en-US" altLang="en-US" sz="2000" dirty="0">
                <a:solidFill>
                  <a:srgbClr val="002060"/>
                </a:solidFill>
              </a:rPr>
              <a:t>Visit </a:t>
            </a:r>
            <a:r>
              <a:rPr lang="en-US" altLang="en-US" sz="2000" dirty="0">
                <a:solidFill>
                  <a:srgbClr val="00B0F0"/>
                </a:solidFill>
                <a:cs typeface="Arial" pitchFamily="34" charset="0"/>
                <a:hlinkClick r:id="rId5">
                  <a:extLst>
                    <a:ext uri="{A12FA001-AC4F-418D-AE19-62706E023703}">
                      <ahyp:hlinkClr xmlns:ahyp="http://schemas.microsoft.com/office/drawing/2018/hyperlinkcolor" val="tx"/>
                    </a:ext>
                  </a:extLst>
                </a:hlinkClick>
              </a:rPr>
              <a:t>https://www.opm.gov/healthcare-insurance/healthcare</a:t>
            </a:r>
            <a:r>
              <a:rPr lang="en-US" altLang="en-US" sz="2000" dirty="0">
                <a:solidFill>
                  <a:srgbClr val="002060"/>
                </a:solidFill>
                <a:cs typeface="Arial" pitchFamily="34" charset="0"/>
              </a:rPr>
              <a:t> </a:t>
            </a:r>
            <a:r>
              <a:rPr lang="en-US" altLang="en-US" sz="2000" dirty="0">
                <a:solidFill>
                  <a:srgbClr val="002060"/>
                </a:solidFill>
              </a:rPr>
              <a:t>for more information to help with your decisions</a:t>
            </a:r>
          </a:p>
          <a:p>
            <a:endParaRPr lang="en-US" sz="1800" dirty="0"/>
          </a:p>
        </p:txBody>
      </p:sp>
      <p:sp>
        <p:nvSpPr>
          <p:cNvPr id="7" name="TextBox 6">
            <a:extLst>
              <a:ext uri="{FF2B5EF4-FFF2-40B4-BE49-F238E27FC236}">
                <a16:creationId xmlns:a16="http://schemas.microsoft.com/office/drawing/2014/main" id="{FE19AAAE-F263-4B9E-A780-CF2A80B5345E}"/>
              </a:ext>
            </a:extLst>
          </p:cNvPr>
          <p:cNvSpPr txBox="1"/>
          <p:nvPr/>
        </p:nvSpPr>
        <p:spPr>
          <a:xfrm>
            <a:off x="8589818" y="6449291"/>
            <a:ext cx="387927" cy="300082"/>
          </a:xfrm>
          <a:prstGeom prst="rect">
            <a:avLst/>
          </a:prstGeom>
          <a:noFill/>
        </p:spPr>
        <p:txBody>
          <a:bodyPr wrap="square" rtlCol="0">
            <a:spAutoFit/>
          </a:bodyPr>
          <a:lstStyle/>
          <a:p>
            <a:pPr algn="ctr"/>
            <a:r>
              <a:rPr lang="en-US" dirty="0"/>
              <a:t>40</a:t>
            </a:r>
          </a:p>
        </p:txBody>
      </p:sp>
    </p:spTree>
    <p:extLst>
      <p:ext uri="{BB962C8B-B14F-4D97-AF65-F5344CB8AC3E}">
        <p14:creationId xmlns:p14="http://schemas.microsoft.com/office/powerpoint/2010/main" val="283604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400" dirty="0"/>
              <a:t>Supplemental Coverage Dental &amp; Vision</a:t>
            </a:r>
          </a:p>
        </p:txBody>
      </p:sp>
      <p:sp>
        <p:nvSpPr>
          <p:cNvPr id="3" name="Text Placeholder 4">
            <a:extLst>
              <a:ext uri="{FF2B5EF4-FFF2-40B4-BE49-F238E27FC236}">
                <a16:creationId xmlns:a16="http://schemas.microsoft.com/office/drawing/2014/main" id="{A3100F85-F219-435C-96D9-392DA5509DAE}"/>
              </a:ext>
            </a:extLst>
          </p:cNvPr>
          <p:cNvSpPr txBox="1">
            <a:spLocks/>
          </p:cNvSpPr>
          <p:nvPr/>
        </p:nvSpPr>
        <p:spPr>
          <a:xfrm>
            <a:off x="784860" y="1750270"/>
            <a:ext cx="7752588" cy="4065295"/>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250" indent="-349250">
              <a:lnSpc>
                <a:spcPct val="100000"/>
              </a:lnSpc>
              <a:buClr>
                <a:srgbClr val="F68A1E"/>
              </a:buClr>
              <a:buSzPct val="70000"/>
              <a:buFont typeface="Wingdings" pitchFamily="2" charset="2"/>
              <a:buChar char="l"/>
              <a:defRPr/>
            </a:pPr>
            <a:r>
              <a:rPr lang="en-US" altLang="en-US" sz="3200" b="0" dirty="0">
                <a:solidFill>
                  <a:srgbClr val="002060"/>
                </a:solidFill>
              </a:rPr>
              <a:t>Supplemental dental &amp; vision coverage are available for additional premiums</a:t>
            </a:r>
          </a:p>
          <a:p>
            <a:pPr marL="349250" indent="-349250">
              <a:lnSpc>
                <a:spcPct val="100000"/>
              </a:lnSpc>
              <a:buClr>
                <a:srgbClr val="F68A1E"/>
              </a:buClr>
              <a:buSzPct val="70000"/>
              <a:buFont typeface="Wingdings" pitchFamily="2" charset="2"/>
              <a:buChar char="l"/>
              <a:defRPr/>
            </a:pPr>
            <a:r>
              <a:rPr lang="en-US" altLang="en-US" sz="3200" b="0" dirty="0">
                <a:solidFill>
                  <a:srgbClr val="002060"/>
                </a:solidFill>
              </a:rPr>
              <a:t>Enrollment is done online at </a:t>
            </a:r>
            <a:r>
              <a:rPr lang="en-US" altLang="en-US" sz="3200" b="0" dirty="0">
                <a:solidFill>
                  <a:srgbClr val="00B0F0"/>
                </a:solidFill>
                <a:hlinkClick r:id="rId3">
                  <a:extLst>
                    <a:ext uri="{A12FA001-AC4F-418D-AE19-62706E023703}">
                      <ahyp:hlinkClr xmlns:ahyp="http://schemas.microsoft.com/office/drawing/2018/hyperlinkcolor" val="tx"/>
                    </a:ext>
                  </a:extLst>
                </a:hlinkClick>
              </a:rPr>
              <a:t>www.Benefeds.com</a:t>
            </a:r>
            <a:r>
              <a:rPr lang="en-US" altLang="en-US" sz="3200" b="0" dirty="0">
                <a:solidFill>
                  <a:srgbClr val="00B0F0"/>
                </a:solidFill>
              </a:rPr>
              <a:t> </a:t>
            </a:r>
          </a:p>
          <a:p>
            <a:pPr marL="349250" indent="-349250">
              <a:lnSpc>
                <a:spcPct val="100000"/>
              </a:lnSpc>
              <a:buClr>
                <a:srgbClr val="F68A1E"/>
              </a:buClr>
              <a:buSzPct val="70000"/>
              <a:buFont typeface="Wingdings" pitchFamily="2" charset="2"/>
              <a:buChar char="l"/>
              <a:defRPr/>
            </a:pPr>
            <a:r>
              <a:rPr lang="en-US" altLang="en-US" sz="3200" b="0" dirty="0">
                <a:solidFill>
                  <a:srgbClr val="002060"/>
                </a:solidFill>
              </a:rPr>
              <a:t>There are enrollment limitations for seasonal employee working less than 6 months.</a:t>
            </a:r>
          </a:p>
          <a:p>
            <a:pPr>
              <a:defRPr/>
            </a:pPr>
            <a:endParaRPr lang="en-US" altLang="en-US" dirty="0"/>
          </a:p>
        </p:txBody>
      </p:sp>
      <p:sp>
        <p:nvSpPr>
          <p:cNvPr id="7" name="TextBox 6">
            <a:extLst>
              <a:ext uri="{FF2B5EF4-FFF2-40B4-BE49-F238E27FC236}">
                <a16:creationId xmlns:a16="http://schemas.microsoft.com/office/drawing/2014/main" id="{F34BF792-EE1B-4944-B0A9-40FEC25EBBB5}"/>
              </a:ext>
            </a:extLst>
          </p:cNvPr>
          <p:cNvSpPr txBox="1"/>
          <p:nvPr/>
        </p:nvSpPr>
        <p:spPr>
          <a:xfrm>
            <a:off x="8589818" y="6449291"/>
            <a:ext cx="387927" cy="300082"/>
          </a:xfrm>
          <a:prstGeom prst="rect">
            <a:avLst/>
          </a:prstGeom>
          <a:noFill/>
        </p:spPr>
        <p:txBody>
          <a:bodyPr wrap="square" rtlCol="0">
            <a:spAutoFit/>
          </a:bodyPr>
          <a:lstStyle/>
          <a:p>
            <a:pPr algn="ctr"/>
            <a:r>
              <a:rPr lang="en-US" dirty="0"/>
              <a:t>41</a:t>
            </a:r>
          </a:p>
        </p:txBody>
      </p:sp>
    </p:spTree>
    <p:extLst>
      <p:ext uri="{BB962C8B-B14F-4D97-AF65-F5344CB8AC3E}">
        <p14:creationId xmlns:p14="http://schemas.microsoft.com/office/powerpoint/2010/main" val="3842784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400" dirty="0"/>
              <a:t>Federal Employee’s Group Life Insurance (FEGLI)</a:t>
            </a:r>
          </a:p>
        </p:txBody>
      </p:sp>
      <p:sp>
        <p:nvSpPr>
          <p:cNvPr id="3" name="Content Placeholder 2">
            <a:extLst>
              <a:ext uri="{FF2B5EF4-FFF2-40B4-BE49-F238E27FC236}">
                <a16:creationId xmlns:a16="http://schemas.microsoft.com/office/drawing/2014/main" id="{B455855C-8A8E-420F-BC14-05F3BCF064F1}"/>
              </a:ext>
            </a:extLst>
          </p:cNvPr>
          <p:cNvSpPr txBox="1">
            <a:spLocks/>
          </p:cNvSpPr>
          <p:nvPr/>
        </p:nvSpPr>
        <p:spPr>
          <a:xfrm>
            <a:off x="739140" y="1165860"/>
            <a:ext cx="7856220" cy="528828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Guaranteed coverage</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No medical examination required if elected when first eligible</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Term Insurance – No Cash Value</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Four parts to FEGLI</a:t>
            </a:r>
          </a:p>
          <a:p>
            <a:pPr marL="285750" lvl="1" indent="-285750">
              <a:lnSpc>
                <a:spcPct val="150000"/>
              </a:lnSpc>
              <a:spcBef>
                <a:spcPts val="0"/>
              </a:spcBef>
              <a:buClr>
                <a:srgbClr val="F68A1E"/>
              </a:buClr>
              <a:buFont typeface="Wingdings" panose="05000000000000000000" pitchFamily="2" charset="2"/>
              <a:buChar char="Ø"/>
            </a:pPr>
            <a:r>
              <a:rPr lang="en-US" sz="1600" dirty="0">
                <a:solidFill>
                  <a:srgbClr val="002060"/>
                </a:solidFill>
              </a:rPr>
              <a:t>Basic Life Insurance</a:t>
            </a:r>
          </a:p>
          <a:p>
            <a:pPr marL="1143000" lvl="2" indent="-285750">
              <a:lnSpc>
                <a:spcPct val="100000"/>
              </a:lnSpc>
              <a:spcBef>
                <a:spcPts val="0"/>
              </a:spcBef>
              <a:buClr>
                <a:srgbClr val="F68A1E"/>
              </a:buClr>
              <a:buFont typeface="Wingdings" panose="05000000000000000000" pitchFamily="2" charset="2"/>
              <a:buChar char="Ø"/>
            </a:pPr>
            <a:r>
              <a:rPr lang="en-US" sz="1600" dirty="0">
                <a:solidFill>
                  <a:srgbClr val="002060"/>
                </a:solidFill>
              </a:rPr>
              <a:t>Basic Insurance Amount (BIA) = Annual pay rounded up to the next higher thousand + $2,000</a:t>
            </a:r>
          </a:p>
          <a:p>
            <a:pPr marL="1143000" lvl="2" indent="-285750">
              <a:lnSpc>
                <a:spcPct val="100000"/>
              </a:lnSpc>
              <a:spcBef>
                <a:spcPts val="0"/>
              </a:spcBef>
              <a:buClr>
                <a:srgbClr val="F68A1E"/>
              </a:buClr>
              <a:buFont typeface="Wingdings" panose="05000000000000000000" pitchFamily="2" charset="2"/>
              <a:buChar char="Ø"/>
            </a:pPr>
            <a:r>
              <a:rPr lang="en-US" sz="1600" dirty="0">
                <a:solidFill>
                  <a:srgbClr val="002060"/>
                </a:solidFill>
              </a:rPr>
              <a:t>For example: Basic annual pay = $45,200 so BIA = $48,000</a:t>
            </a:r>
          </a:p>
          <a:p>
            <a:pPr marL="1143000" lvl="2" indent="-285750">
              <a:lnSpc>
                <a:spcPct val="100000"/>
              </a:lnSpc>
              <a:spcBef>
                <a:spcPts val="0"/>
              </a:spcBef>
              <a:buClr>
                <a:srgbClr val="F68A1E"/>
              </a:buClr>
              <a:buFont typeface="Wingdings" panose="05000000000000000000" pitchFamily="2" charset="2"/>
              <a:buChar char="Ø"/>
            </a:pPr>
            <a:r>
              <a:rPr lang="en-US" sz="1600" dirty="0">
                <a:solidFill>
                  <a:srgbClr val="002060"/>
                </a:solidFill>
              </a:rPr>
              <a:t>Annual pay increases – BIA also increases</a:t>
            </a:r>
          </a:p>
          <a:p>
            <a:pPr marL="1143000" lvl="2" indent="-285750">
              <a:lnSpc>
                <a:spcPct val="150000"/>
              </a:lnSpc>
              <a:spcBef>
                <a:spcPts val="0"/>
              </a:spcBef>
              <a:buClr>
                <a:srgbClr val="F68A1E"/>
              </a:buClr>
              <a:buFont typeface="Wingdings" panose="05000000000000000000" pitchFamily="2" charset="2"/>
              <a:buChar char="Ø"/>
            </a:pPr>
            <a:r>
              <a:rPr lang="en-US" sz="1600" dirty="0">
                <a:solidFill>
                  <a:srgbClr val="002060"/>
                </a:solidFill>
              </a:rPr>
              <a:t>Cost is 16 cents for each $1,000 BIA coverage (48 </a:t>
            </a:r>
            <a:r>
              <a:rPr lang="en-US" sz="1600">
                <a:solidFill>
                  <a:srgbClr val="002060"/>
                </a:solidFill>
              </a:rPr>
              <a:t>X 16 </a:t>
            </a:r>
            <a:r>
              <a:rPr lang="en-US" sz="1600" dirty="0">
                <a:solidFill>
                  <a:srgbClr val="002060"/>
                </a:solidFill>
              </a:rPr>
              <a:t>= $7.68 per pay period)</a:t>
            </a:r>
          </a:p>
          <a:p>
            <a:pPr marL="285750" lvl="1" indent="-285750">
              <a:lnSpc>
                <a:spcPct val="150000"/>
              </a:lnSpc>
              <a:spcBef>
                <a:spcPts val="0"/>
              </a:spcBef>
              <a:buClr>
                <a:srgbClr val="F68A1E"/>
              </a:buClr>
              <a:buFont typeface="Wingdings" panose="05000000000000000000" pitchFamily="2" charset="2"/>
              <a:buChar char="Ø"/>
            </a:pPr>
            <a:r>
              <a:rPr lang="en-US" sz="1600" dirty="0">
                <a:solidFill>
                  <a:srgbClr val="002060"/>
                </a:solidFill>
              </a:rPr>
              <a:t>Option A, Standard</a:t>
            </a:r>
          </a:p>
          <a:p>
            <a:pPr marL="1143000" lvl="2" indent="-285750">
              <a:lnSpc>
                <a:spcPct val="100000"/>
              </a:lnSpc>
              <a:spcBef>
                <a:spcPts val="0"/>
              </a:spcBef>
              <a:buClr>
                <a:srgbClr val="F68A1E"/>
              </a:buClr>
              <a:buFont typeface="Wingdings" panose="05000000000000000000" pitchFamily="2" charset="2"/>
              <a:buChar char="Ø"/>
            </a:pPr>
            <a:r>
              <a:rPr lang="en-US" sz="1600" dirty="0">
                <a:solidFill>
                  <a:srgbClr val="002060"/>
                </a:solidFill>
              </a:rPr>
              <a:t>$10,000 of coverage</a:t>
            </a:r>
          </a:p>
          <a:p>
            <a:pPr marL="1143000" lvl="2" indent="-285750">
              <a:lnSpc>
                <a:spcPct val="100000"/>
              </a:lnSpc>
              <a:spcBef>
                <a:spcPts val="0"/>
              </a:spcBef>
              <a:buClr>
                <a:srgbClr val="F68A1E"/>
              </a:buClr>
              <a:buFont typeface="Wingdings" panose="05000000000000000000" pitchFamily="2" charset="2"/>
              <a:buChar char="Ø"/>
            </a:pPr>
            <a:r>
              <a:rPr lang="en-US" sz="1600" dirty="0">
                <a:solidFill>
                  <a:srgbClr val="002060"/>
                </a:solidFill>
              </a:rPr>
              <a:t>Premiums based on age</a:t>
            </a:r>
          </a:p>
        </p:txBody>
      </p:sp>
      <p:sp>
        <p:nvSpPr>
          <p:cNvPr id="7" name="TextBox 6">
            <a:extLst>
              <a:ext uri="{FF2B5EF4-FFF2-40B4-BE49-F238E27FC236}">
                <a16:creationId xmlns:a16="http://schemas.microsoft.com/office/drawing/2014/main" id="{5FA81815-D6D2-4FEC-84F4-B90163DA2087}"/>
              </a:ext>
            </a:extLst>
          </p:cNvPr>
          <p:cNvSpPr txBox="1"/>
          <p:nvPr/>
        </p:nvSpPr>
        <p:spPr>
          <a:xfrm>
            <a:off x="8589818" y="6449291"/>
            <a:ext cx="387927" cy="300082"/>
          </a:xfrm>
          <a:prstGeom prst="rect">
            <a:avLst/>
          </a:prstGeom>
          <a:noFill/>
        </p:spPr>
        <p:txBody>
          <a:bodyPr wrap="square" rtlCol="0">
            <a:spAutoFit/>
          </a:bodyPr>
          <a:lstStyle/>
          <a:p>
            <a:pPr algn="ctr"/>
            <a:r>
              <a:rPr lang="en-US" dirty="0"/>
              <a:t>42</a:t>
            </a:r>
          </a:p>
        </p:txBody>
      </p:sp>
    </p:spTree>
    <p:extLst>
      <p:ext uri="{BB962C8B-B14F-4D97-AF65-F5344CB8AC3E}">
        <p14:creationId xmlns:p14="http://schemas.microsoft.com/office/powerpoint/2010/main" val="226855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02B915-83FB-426B-AB07-E011B2400273}"/>
              </a:ext>
            </a:extLst>
          </p:cNvPr>
          <p:cNvSpPr txBox="1">
            <a:spLocks/>
          </p:cNvSpPr>
          <p:nvPr/>
        </p:nvSpPr>
        <p:spPr>
          <a:xfrm>
            <a:off x="2455789" y="160613"/>
            <a:ext cx="6444371"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3000" b="0" i="0" kern="1200" baseline="0">
                <a:solidFill>
                  <a:srgbClr val="0A3161"/>
                </a:solidFill>
                <a:latin typeface="Arial" charset="0"/>
                <a:ea typeface="Arial" charset="0"/>
                <a:cs typeface="Arial" charset="0"/>
              </a:defRPr>
            </a:lvl1pPr>
          </a:lstStyle>
          <a:p>
            <a:pPr algn="ctr"/>
            <a:r>
              <a:rPr lang="en-US" sz="2400" dirty="0"/>
              <a:t>Federal Employee’s Group Life Insurance (FEGLI)</a:t>
            </a:r>
          </a:p>
        </p:txBody>
      </p:sp>
      <p:sp>
        <p:nvSpPr>
          <p:cNvPr id="7" name="Content Placeholder 2">
            <a:extLst>
              <a:ext uri="{FF2B5EF4-FFF2-40B4-BE49-F238E27FC236}">
                <a16:creationId xmlns:a16="http://schemas.microsoft.com/office/drawing/2014/main" id="{5A3B0428-BA05-4048-90F9-D83C0DBB8DF5}"/>
              </a:ext>
            </a:extLst>
          </p:cNvPr>
          <p:cNvSpPr txBox="1">
            <a:spLocks/>
          </p:cNvSpPr>
          <p:nvPr/>
        </p:nvSpPr>
        <p:spPr>
          <a:xfrm>
            <a:off x="830579" y="1226820"/>
            <a:ext cx="7780021" cy="49530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800" b="0" dirty="0">
                <a:solidFill>
                  <a:srgbClr val="002060"/>
                </a:solidFill>
                <a:latin typeface="Arial" panose="020B0604020202020204" pitchFamily="34" charset="0"/>
                <a:cs typeface="Arial" panose="020B0604020202020204" pitchFamily="34" charset="0"/>
              </a:rPr>
              <a:t> Option B, Additional</a:t>
            </a:r>
          </a:p>
          <a:p>
            <a:pPr lvl="3">
              <a:spcBef>
                <a:spcPts val="0"/>
              </a:spcBef>
              <a:buClrTx/>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Multiples of 1-5 times annual basic pay. Basic pay rounded to the next higher thousand and multiplied by number of multiples elected</a:t>
            </a:r>
          </a:p>
          <a:p>
            <a:pPr lvl="3">
              <a:spcBef>
                <a:spcPts val="0"/>
              </a:spcBef>
              <a:buClrTx/>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Premiums based on age and amount of coverage</a:t>
            </a:r>
          </a:p>
          <a:p>
            <a:pPr lvl="1">
              <a:spcBef>
                <a:spcPts val="0"/>
              </a:spcBef>
              <a:buClrTx/>
              <a:buFont typeface="Wingdings" panose="05000000000000000000" pitchFamily="2" charset="2"/>
              <a:buChar char="§"/>
            </a:pPr>
            <a:endParaRPr lang="en-US" sz="1200" dirty="0">
              <a:solidFill>
                <a:srgbClr val="00206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b="0" dirty="0">
                <a:solidFill>
                  <a:srgbClr val="002060"/>
                </a:solidFill>
                <a:latin typeface="Arial" panose="020B0604020202020204" pitchFamily="34" charset="0"/>
                <a:cs typeface="Arial" panose="020B0604020202020204" pitchFamily="34" charset="0"/>
              </a:rPr>
              <a:t> Option C, Family</a:t>
            </a:r>
          </a:p>
          <a:p>
            <a:pPr lvl="3">
              <a:spcBef>
                <a:spcPts val="0"/>
              </a:spcBef>
              <a:buClrTx/>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Coverage for your spouse and children</a:t>
            </a:r>
          </a:p>
          <a:p>
            <a:pPr lvl="3">
              <a:spcBef>
                <a:spcPts val="0"/>
              </a:spcBef>
              <a:buClrTx/>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1-5 multiples</a:t>
            </a:r>
          </a:p>
          <a:p>
            <a:pPr marL="1005840" lvl="4" indent="-285750">
              <a:spcBef>
                <a:spcPts val="0"/>
              </a:spcBef>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Spouse: 1-5 times $5,000</a:t>
            </a:r>
          </a:p>
          <a:p>
            <a:pPr marL="1005840" lvl="4" indent="-285750">
              <a:spcBef>
                <a:spcPts val="0"/>
              </a:spcBef>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Child: 1-5 times $2,500</a:t>
            </a:r>
          </a:p>
          <a:p>
            <a:pPr marL="1143000" lvl="2" indent="-285750">
              <a:spcBef>
                <a:spcPts val="0"/>
              </a:spcBef>
              <a:buClrTx/>
              <a:buFont typeface="Wingdings" panose="05000000000000000000" pitchFamily="2" charset="2"/>
              <a:buChar char="§"/>
            </a:pPr>
            <a:endParaRPr lang="en-US" sz="1200" dirty="0">
              <a:solidFill>
                <a:srgbClr val="00206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sz="1800" b="0" dirty="0">
                <a:solidFill>
                  <a:srgbClr val="002060"/>
                </a:solidFill>
                <a:latin typeface="Arial" panose="020B0604020202020204" pitchFamily="34" charset="0"/>
                <a:cs typeface="Arial" panose="020B0604020202020204" pitchFamily="34" charset="0"/>
              </a:rPr>
              <a:t> Premiums based on your age and number of multiples</a:t>
            </a:r>
          </a:p>
          <a:p>
            <a:pPr>
              <a:spcBef>
                <a:spcPts val="0"/>
              </a:spcBef>
              <a:buFont typeface="Wingdings" panose="05000000000000000000" pitchFamily="2" charset="2"/>
              <a:buChar char="Ø"/>
            </a:pPr>
            <a:endParaRPr lang="en-US" sz="1200" b="0" dirty="0">
              <a:solidFill>
                <a:srgbClr val="002060"/>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en-US" sz="1800" b="0" dirty="0">
                <a:solidFill>
                  <a:srgbClr val="002060"/>
                </a:solidFill>
                <a:latin typeface="Arial" panose="020B0604020202020204" pitchFamily="34" charset="0"/>
                <a:cs typeface="Arial" panose="020B0604020202020204" pitchFamily="34" charset="0"/>
              </a:rPr>
              <a:t> FEGLI calculator can be found at </a:t>
            </a:r>
          </a:p>
          <a:p>
            <a:pPr>
              <a:lnSpc>
                <a:spcPct val="100000"/>
              </a:lnSpc>
              <a:spcBef>
                <a:spcPts val="0"/>
              </a:spcBef>
            </a:pPr>
            <a:r>
              <a:rPr lang="en-US" sz="1800" b="0"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https://www.opm.gov/retirement-services/calculators/fegli-calculator/</a:t>
            </a:r>
            <a:endParaRPr lang="en-US" sz="1800" b="0"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
        <p:nvSpPr>
          <p:cNvPr id="8" name="TextBox 7">
            <a:extLst>
              <a:ext uri="{FF2B5EF4-FFF2-40B4-BE49-F238E27FC236}">
                <a16:creationId xmlns:a16="http://schemas.microsoft.com/office/drawing/2014/main" id="{37078AE1-CE66-4E9C-983F-6DE7064C5763}"/>
              </a:ext>
            </a:extLst>
          </p:cNvPr>
          <p:cNvSpPr txBox="1"/>
          <p:nvPr/>
        </p:nvSpPr>
        <p:spPr>
          <a:xfrm>
            <a:off x="8589818" y="6449291"/>
            <a:ext cx="387927" cy="300082"/>
          </a:xfrm>
          <a:prstGeom prst="rect">
            <a:avLst/>
          </a:prstGeom>
          <a:noFill/>
        </p:spPr>
        <p:txBody>
          <a:bodyPr wrap="square" rtlCol="0">
            <a:spAutoFit/>
          </a:bodyPr>
          <a:lstStyle/>
          <a:p>
            <a:pPr algn="ctr"/>
            <a:r>
              <a:rPr lang="en-US" dirty="0"/>
              <a:t>43</a:t>
            </a:r>
          </a:p>
        </p:txBody>
      </p:sp>
    </p:spTree>
    <p:extLst>
      <p:ext uri="{BB962C8B-B14F-4D97-AF65-F5344CB8AC3E}">
        <p14:creationId xmlns:p14="http://schemas.microsoft.com/office/powerpoint/2010/main" val="981037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624C0A-DAC7-42E4-BBFB-3E7A551B8B52}"/>
              </a:ext>
            </a:extLst>
          </p:cNvPr>
          <p:cNvSpPr txBox="1">
            <a:spLocks/>
          </p:cNvSpPr>
          <p:nvPr/>
        </p:nvSpPr>
        <p:spPr>
          <a:xfrm>
            <a:off x="2455789" y="160613"/>
            <a:ext cx="6444371" cy="655320"/>
          </a:xfrm>
          <a:prstGeom prst="rect">
            <a:avLst/>
          </a:prstGeom>
          <a:solidFill>
            <a:srgbClr val="FFC000"/>
          </a:solidFill>
        </p:spPr>
        <p:txBody>
          <a:bodyPr vert="horz" lIns="91440" tIns="45720" rIns="91440" bIns="45720" rtlCol="0" anchor="ctr" anchorCtr="0">
            <a:noAutofit/>
          </a:bodyPr>
          <a:lstStyle>
            <a:lvl1pPr algn="l" defTabSz="685800" rtl="0" eaLnBrk="1" latinLnBrk="0" hangingPunct="1">
              <a:lnSpc>
                <a:spcPct val="90000"/>
              </a:lnSpc>
              <a:spcBef>
                <a:spcPct val="0"/>
              </a:spcBef>
              <a:buNone/>
              <a:defRPr sz="3000" b="0" i="0" kern="1200" baseline="0">
                <a:solidFill>
                  <a:srgbClr val="0A3161"/>
                </a:solidFill>
                <a:latin typeface="Arial" charset="0"/>
                <a:ea typeface="Arial" charset="0"/>
                <a:cs typeface="Arial" charset="0"/>
              </a:defRPr>
            </a:lvl1pPr>
          </a:lstStyle>
          <a:p>
            <a:pPr algn="ctr"/>
            <a:r>
              <a:rPr lang="en-US" sz="2400" dirty="0"/>
              <a:t>Federal Employee’s Group Life Insurance (FEGLI)</a:t>
            </a:r>
          </a:p>
        </p:txBody>
      </p:sp>
      <p:sp>
        <p:nvSpPr>
          <p:cNvPr id="7" name="Content Placeholder 2">
            <a:extLst>
              <a:ext uri="{FF2B5EF4-FFF2-40B4-BE49-F238E27FC236}">
                <a16:creationId xmlns:a16="http://schemas.microsoft.com/office/drawing/2014/main" id="{19BF50D6-7E27-41E2-BE9D-37F27D0F7FEA}"/>
              </a:ext>
            </a:extLst>
          </p:cNvPr>
          <p:cNvSpPr txBox="1">
            <a:spLocks/>
          </p:cNvSpPr>
          <p:nvPr/>
        </p:nvSpPr>
        <p:spPr>
          <a:xfrm>
            <a:off x="769620" y="1203960"/>
            <a:ext cx="7833360" cy="505206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0000"/>
              </a:lnSpc>
              <a:buClr>
                <a:srgbClr val="F68A1E"/>
              </a:buClr>
              <a:buFont typeface="Wingdings" panose="05000000000000000000" pitchFamily="2" charset="2"/>
              <a:buChar char="Ø"/>
            </a:pPr>
            <a:r>
              <a:rPr lang="en-US" sz="1600" b="0" dirty="0">
                <a:solidFill>
                  <a:srgbClr val="002060"/>
                </a:solidFill>
              </a:rPr>
              <a:t>Life Insurance – When certified, you are automatically enrolled in Basic coverage and do not need to submit a form if this is your only coverage. Additional options require a form </a:t>
            </a:r>
            <a:r>
              <a:rPr lang="en-US" altLang="en-US" sz="1600" b="0" dirty="0">
                <a:solidFill>
                  <a:srgbClr val="002060"/>
                </a:solidFill>
              </a:rPr>
              <a:t>You do not need to submit SF 2817 if  you are not  interested in additional Optional coverage</a:t>
            </a:r>
          </a:p>
          <a:p>
            <a:pPr marL="285750" indent="-285750">
              <a:lnSpc>
                <a:spcPct val="100000"/>
              </a:lnSpc>
              <a:buClr>
                <a:srgbClr val="F68A1E"/>
              </a:buClr>
              <a:buFont typeface="Wingdings" panose="05000000000000000000" pitchFamily="2" charset="2"/>
              <a:buChar char="Ø"/>
            </a:pPr>
            <a:r>
              <a:rPr lang="en-US" sz="1600" b="0" dirty="0">
                <a:solidFill>
                  <a:srgbClr val="002060"/>
                </a:solidFill>
              </a:rPr>
              <a:t>Additional options (Option A, B or C) require a form.  Pay and duty requirements must be met to be enrolled in additional coverage.  </a:t>
            </a:r>
            <a:r>
              <a:rPr lang="en-US" sz="1600" b="0" i="1" dirty="0">
                <a:solidFill>
                  <a:srgbClr val="002060"/>
                </a:solidFill>
              </a:rPr>
              <a:t>Due to COVID-19, if you are placed on Weather and Safety leave you </a:t>
            </a:r>
            <a:r>
              <a:rPr lang="en-US" sz="1600" i="1" dirty="0">
                <a:solidFill>
                  <a:srgbClr val="002060"/>
                </a:solidFill>
              </a:rPr>
              <a:t>DO NOT </a:t>
            </a:r>
            <a:r>
              <a:rPr lang="en-US" sz="1600" b="0" i="1" dirty="0">
                <a:solidFill>
                  <a:srgbClr val="002060"/>
                </a:solidFill>
              </a:rPr>
              <a:t>meet this requirement.  Once you report to duty the additional enrollment will be processed. </a:t>
            </a:r>
          </a:p>
          <a:p>
            <a:pPr marL="285750" indent="-285750">
              <a:lnSpc>
                <a:spcPct val="100000"/>
              </a:lnSpc>
              <a:buClr>
                <a:srgbClr val="F68A1E"/>
              </a:buClr>
              <a:buFont typeface="Wingdings" panose="05000000000000000000" pitchFamily="2" charset="2"/>
              <a:buChar char="Ø"/>
            </a:pPr>
            <a:r>
              <a:rPr lang="en-US" altLang="en-US" sz="1600" b="0" dirty="0">
                <a:solidFill>
                  <a:srgbClr val="002060"/>
                </a:solidFill>
              </a:rPr>
              <a:t>To elect Optional coverage or waive Basic, </a:t>
            </a:r>
            <a:r>
              <a:rPr lang="en-US" altLang="en-US" sz="1600" dirty="0">
                <a:solidFill>
                  <a:srgbClr val="002060"/>
                </a:solidFill>
                <a:highlight>
                  <a:srgbClr val="FFFF00"/>
                </a:highlight>
              </a:rPr>
              <a:t>you must complete your election through the USA Staffing program.</a:t>
            </a:r>
            <a:endParaRPr lang="en-US" altLang="en-US" sz="1600" b="0" dirty="0">
              <a:solidFill>
                <a:srgbClr val="002060"/>
              </a:solidFill>
            </a:endParaRPr>
          </a:p>
          <a:p>
            <a:pPr marL="285750" indent="-285750">
              <a:lnSpc>
                <a:spcPct val="100000"/>
              </a:lnSpc>
              <a:buClr>
                <a:srgbClr val="F68A1E"/>
              </a:buClr>
              <a:buFont typeface="Wingdings" panose="05000000000000000000" pitchFamily="2" charset="2"/>
              <a:buChar char="Ø"/>
            </a:pPr>
            <a:r>
              <a:rPr lang="en-US" altLang="en-US" sz="1600" b="0" dirty="0">
                <a:solidFill>
                  <a:srgbClr val="002060"/>
                </a:solidFill>
              </a:rPr>
              <a:t>If you decide to waive coverage now, there is rarely an FEGLI Open Season to enroll later. </a:t>
            </a:r>
          </a:p>
          <a:p>
            <a:pPr marL="285750" indent="-285750">
              <a:lnSpc>
                <a:spcPct val="100000"/>
              </a:lnSpc>
              <a:buClr>
                <a:srgbClr val="F68A1E"/>
              </a:buClr>
              <a:buFont typeface="Wingdings" panose="05000000000000000000" pitchFamily="2" charset="2"/>
              <a:buChar char="Ø"/>
            </a:pPr>
            <a:r>
              <a:rPr lang="en-US" altLang="en-US" sz="1600" b="0" dirty="0">
                <a:solidFill>
                  <a:srgbClr val="002060"/>
                </a:solidFill>
              </a:rPr>
              <a:t>Refer to </a:t>
            </a:r>
            <a:r>
              <a:rPr lang="en-US" altLang="en-US" sz="1600" b="0" dirty="0">
                <a:solidFill>
                  <a:srgbClr val="00B0F0"/>
                </a:solidFill>
                <a:hlinkClick r:id="rId3">
                  <a:extLst>
                    <a:ext uri="{A12FA001-AC4F-418D-AE19-62706E023703}">
                      <ahyp:hlinkClr xmlns:ahyp="http://schemas.microsoft.com/office/drawing/2018/hyperlinkcolor" val="tx"/>
                    </a:ext>
                  </a:extLst>
                </a:hlinkClick>
              </a:rPr>
              <a:t>https://www.opm.gov/healthcare-insurance/life-insurance/reference-materials/handbook.pdf</a:t>
            </a:r>
            <a:r>
              <a:rPr lang="en-US" altLang="en-US" sz="1600" b="0" dirty="0">
                <a:solidFill>
                  <a:srgbClr val="002060"/>
                </a:solidFill>
              </a:rPr>
              <a:t> for more information.</a:t>
            </a:r>
          </a:p>
          <a:p>
            <a:pPr marL="857250" lvl="2" indent="0">
              <a:buClrTx/>
            </a:pPr>
            <a:endParaRPr lang="en-US" altLang="en-US" sz="2000" dirty="0">
              <a:solidFill>
                <a:srgbClr val="000000"/>
              </a:solidFill>
            </a:endParaRPr>
          </a:p>
        </p:txBody>
      </p:sp>
      <p:sp>
        <p:nvSpPr>
          <p:cNvPr id="8" name="TextBox 7">
            <a:extLst>
              <a:ext uri="{FF2B5EF4-FFF2-40B4-BE49-F238E27FC236}">
                <a16:creationId xmlns:a16="http://schemas.microsoft.com/office/drawing/2014/main" id="{2629F4C3-75A5-4908-BC78-A486A1B55D09}"/>
              </a:ext>
            </a:extLst>
          </p:cNvPr>
          <p:cNvSpPr txBox="1"/>
          <p:nvPr/>
        </p:nvSpPr>
        <p:spPr>
          <a:xfrm>
            <a:off x="8589818" y="6449291"/>
            <a:ext cx="387927" cy="300082"/>
          </a:xfrm>
          <a:prstGeom prst="rect">
            <a:avLst/>
          </a:prstGeom>
          <a:noFill/>
        </p:spPr>
        <p:txBody>
          <a:bodyPr wrap="square" rtlCol="0">
            <a:spAutoFit/>
          </a:bodyPr>
          <a:lstStyle/>
          <a:p>
            <a:pPr algn="ctr"/>
            <a:r>
              <a:rPr lang="en-US" dirty="0"/>
              <a:t>44</a:t>
            </a:r>
          </a:p>
        </p:txBody>
      </p:sp>
    </p:spTree>
    <p:extLst>
      <p:ext uri="{BB962C8B-B14F-4D97-AF65-F5344CB8AC3E}">
        <p14:creationId xmlns:p14="http://schemas.microsoft.com/office/powerpoint/2010/main" val="1475107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000" dirty="0"/>
              <a:t>Furlough/Non-Pay / Leave Without Pay (LWOP) impact on FEGLI Coverage</a:t>
            </a:r>
          </a:p>
        </p:txBody>
      </p:sp>
      <p:sp>
        <p:nvSpPr>
          <p:cNvPr id="3" name="Content Placeholder 2">
            <a:extLst>
              <a:ext uri="{FF2B5EF4-FFF2-40B4-BE49-F238E27FC236}">
                <a16:creationId xmlns:a16="http://schemas.microsoft.com/office/drawing/2014/main" id="{E07B227B-A4FF-47D8-AE95-6BCA8FF9B2EA}"/>
              </a:ext>
            </a:extLst>
          </p:cNvPr>
          <p:cNvSpPr txBox="1">
            <a:spLocks/>
          </p:cNvSpPr>
          <p:nvPr/>
        </p:nvSpPr>
        <p:spPr>
          <a:xfrm>
            <a:off x="792480" y="1706880"/>
            <a:ext cx="7848600" cy="32766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000" b="0" dirty="0">
                <a:solidFill>
                  <a:srgbClr val="002060"/>
                </a:solidFill>
              </a:rPr>
              <a:t>If you are in a non-pay status that lasts up to 12 months, your Basic Life Insurance and Optional Life Insurance will continue at no cost to you or the Service. These 12 months of non-pay status can even be broken up by your return to pay and duty status for periods of less than four consecutive months. After 12 months, your coverage will be terminated, but will be automatically reinstated when you return to pay and duty status.</a:t>
            </a:r>
            <a:endParaRPr lang="en-US" b="0" dirty="0">
              <a:solidFill>
                <a:srgbClr val="002060"/>
              </a:solidFill>
            </a:endParaRPr>
          </a:p>
        </p:txBody>
      </p:sp>
      <p:sp>
        <p:nvSpPr>
          <p:cNvPr id="7" name="TextBox 6">
            <a:extLst>
              <a:ext uri="{FF2B5EF4-FFF2-40B4-BE49-F238E27FC236}">
                <a16:creationId xmlns:a16="http://schemas.microsoft.com/office/drawing/2014/main" id="{F08718D0-9E31-4396-BD8E-5E56FDF9DCDD}"/>
              </a:ext>
            </a:extLst>
          </p:cNvPr>
          <p:cNvSpPr txBox="1"/>
          <p:nvPr/>
        </p:nvSpPr>
        <p:spPr>
          <a:xfrm>
            <a:off x="8589818" y="6449291"/>
            <a:ext cx="387927" cy="300082"/>
          </a:xfrm>
          <a:prstGeom prst="rect">
            <a:avLst/>
          </a:prstGeom>
          <a:noFill/>
        </p:spPr>
        <p:txBody>
          <a:bodyPr wrap="square" rtlCol="0">
            <a:spAutoFit/>
          </a:bodyPr>
          <a:lstStyle/>
          <a:p>
            <a:pPr algn="ctr"/>
            <a:r>
              <a:rPr lang="en-US" dirty="0"/>
              <a:t>45</a:t>
            </a:r>
          </a:p>
        </p:txBody>
      </p:sp>
    </p:spTree>
    <p:extLst>
      <p:ext uri="{BB962C8B-B14F-4D97-AF65-F5344CB8AC3E}">
        <p14:creationId xmlns:p14="http://schemas.microsoft.com/office/powerpoint/2010/main" val="4263492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800" dirty="0"/>
              <a:t>SAMBA Employee Benevolent Fund</a:t>
            </a:r>
          </a:p>
        </p:txBody>
      </p:sp>
      <p:sp>
        <p:nvSpPr>
          <p:cNvPr id="2" name="TextBox 1">
            <a:extLst>
              <a:ext uri="{FF2B5EF4-FFF2-40B4-BE49-F238E27FC236}">
                <a16:creationId xmlns:a16="http://schemas.microsoft.com/office/drawing/2014/main" id="{D773E75E-5B79-4983-BA6E-75441F38FCA9}"/>
              </a:ext>
            </a:extLst>
          </p:cNvPr>
          <p:cNvSpPr txBox="1"/>
          <p:nvPr/>
        </p:nvSpPr>
        <p:spPr>
          <a:xfrm>
            <a:off x="535827" y="1176489"/>
            <a:ext cx="8316963" cy="5078313"/>
          </a:xfrm>
          <a:prstGeom prst="rect">
            <a:avLst/>
          </a:prstGeom>
          <a:noFill/>
        </p:spPr>
        <p:txBody>
          <a:bodyPr wrap="square" rtlCol="0">
            <a:spAutoFit/>
          </a:bodyPr>
          <a:lstStyle/>
          <a:p>
            <a:r>
              <a:rPr lang="en-US" sz="1200" dirty="0">
                <a:solidFill>
                  <a:srgbClr val="002060"/>
                </a:solidFill>
              </a:rPr>
              <a:t>SAMBA is a not-for-profit federal employee benefit association.  The SAMBA Employee Benevolent Fund (EBF) provides immediate monetary support to your loved ones upon your death.  The fund promptly delivers a death benefit to your designated beneficiary(</a:t>
            </a:r>
            <a:r>
              <a:rPr lang="en-US" sz="1200" dirty="0" err="1">
                <a:solidFill>
                  <a:srgbClr val="002060"/>
                </a:solidFill>
              </a:rPr>
              <a:t>ies</a:t>
            </a:r>
            <a:r>
              <a:rPr lang="en-US" sz="1200" dirty="0">
                <a:solidFill>
                  <a:srgbClr val="002060"/>
                </a:solidFill>
              </a:rPr>
              <a:t>), usually within 24 hours.</a:t>
            </a:r>
          </a:p>
          <a:p>
            <a:endParaRPr lang="en-US" sz="1200" dirty="0">
              <a:solidFill>
                <a:srgbClr val="002060"/>
              </a:solidFill>
            </a:endParaRPr>
          </a:p>
          <a:p>
            <a:r>
              <a:rPr lang="en-US" sz="1200" dirty="0">
                <a:solidFill>
                  <a:srgbClr val="002060"/>
                </a:solidFill>
              </a:rPr>
              <a:t>Annual Premium: There are two coverage options:</a:t>
            </a:r>
          </a:p>
          <a:p>
            <a:pPr marL="571500" lvl="1" indent="-228600">
              <a:buFont typeface="+mj-lt"/>
              <a:buAutoNum type="arabicPeriod"/>
            </a:pPr>
            <a:r>
              <a:rPr lang="en-US" sz="1200" dirty="0">
                <a:solidFill>
                  <a:srgbClr val="002060"/>
                </a:solidFill>
              </a:rPr>
              <a:t>$39 per year for a death benefit payment of $17,500</a:t>
            </a:r>
          </a:p>
          <a:p>
            <a:pPr marL="571500" lvl="1" indent="-228600">
              <a:buFont typeface="+mj-lt"/>
              <a:buAutoNum type="arabicPeriod"/>
            </a:pPr>
            <a:r>
              <a:rPr lang="en-US" sz="1200" dirty="0">
                <a:solidFill>
                  <a:srgbClr val="002060"/>
                </a:solidFill>
              </a:rPr>
              <a:t>$78 per year for a death benefits of $35,000</a:t>
            </a:r>
          </a:p>
          <a:p>
            <a:pPr lvl="1"/>
            <a:r>
              <a:rPr lang="en-US" sz="1200" i="1" dirty="0">
                <a:solidFill>
                  <a:srgbClr val="002060"/>
                </a:solidFill>
              </a:rPr>
              <a:t>Note: the annual premium will be prorated for mid-year enrollments.</a:t>
            </a:r>
          </a:p>
          <a:p>
            <a:endParaRPr lang="en-US" sz="1200" dirty="0">
              <a:solidFill>
                <a:srgbClr val="002060"/>
              </a:solidFill>
            </a:endParaRPr>
          </a:p>
          <a:p>
            <a:r>
              <a:rPr lang="en-US" sz="1200" dirty="0">
                <a:solidFill>
                  <a:srgbClr val="002060"/>
                </a:solidFill>
              </a:rPr>
              <a:t>Eligibility: The SAMBA EBF is open to all permanent full and part-time employees:</a:t>
            </a:r>
          </a:p>
          <a:p>
            <a:pPr marL="514350" lvl="1" indent="-171450">
              <a:buFont typeface="Arial" panose="020B0604020202020204" pitchFamily="34" charset="0"/>
              <a:buChar char="•"/>
            </a:pPr>
            <a:r>
              <a:rPr lang="en-US" sz="1200" dirty="0">
                <a:solidFill>
                  <a:srgbClr val="002060"/>
                </a:solidFill>
              </a:rPr>
              <a:t>Who enroll during the first </a:t>
            </a:r>
            <a:r>
              <a:rPr lang="en-US" sz="1200" b="1" dirty="0">
                <a:solidFill>
                  <a:srgbClr val="FF0000"/>
                </a:solidFill>
              </a:rPr>
              <a:t>60 days </a:t>
            </a:r>
            <a:r>
              <a:rPr lang="en-US" sz="1200" dirty="0">
                <a:solidFill>
                  <a:srgbClr val="002060"/>
                </a:solidFill>
              </a:rPr>
              <a:t>of their date of hire and</a:t>
            </a:r>
          </a:p>
          <a:p>
            <a:pPr marL="514350" lvl="1" indent="-171450">
              <a:buFont typeface="Arial" panose="020B0604020202020204" pitchFamily="34" charset="0"/>
              <a:buChar char="•"/>
            </a:pPr>
            <a:r>
              <a:rPr lang="en-US" sz="1200" dirty="0">
                <a:solidFill>
                  <a:srgbClr val="002060"/>
                </a:solidFill>
              </a:rPr>
              <a:t>Who are currently active at work at the time of enrollment </a:t>
            </a:r>
          </a:p>
          <a:p>
            <a:r>
              <a:rPr lang="en-US" sz="1200" i="1" dirty="0">
                <a:solidFill>
                  <a:srgbClr val="002060"/>
                </a:solidFill>
              </a:rPr>
              <a:t>Note: if you’re on official leave for the entire 60-days, you’re not eligible to enroll.  Examples of official leave are: Administrative Leave, Weather and Safety Leave, Annual Leave, Sick Leave, Family and Medical Leave Act (FMLA) leave, Maternity Leave, Workers Compensation Leave and Active Military Duty.</a:t>
            </a:r>
          </a:p>
          <a:p>
            <a:endParaRPr lang="en-US" sz="1200" dirty="0">
              <a:solidFill>
                <a:srgbClr val="002060"/>
              </a:solidFill>
            </a:endParaRPr>
          </a:p>
          <a:p>
            <a:r>
              <a:rPr lang="en-US" sz="1200" dirty="0">
                <a:solidFill>
                  <a:srgbClr val="002060"/>
                </a:solidFill>
              </a:rPr>
              <a:t>For additional information and how to enroll visit the IRS Source, Employee Resources, Benefits, Life Insurance, SAMBA Employee Benevolent Fund.  </a:t>
            </a:r>
          </a:p>
          <a:p>
            <a:endParaRPr lang="en-US" sz="1200" dirty="0">
              <a:solidFill>
                <a:srgbClr val="002060"/>
              </a:solidFill>
            </a:endParaRPr>
          </a:p>
          <a:p>
            <a:r>
              <a:rPr lang="en-US" sz="1200" dirty="0">
                <a:solidFill>
                  <a:srgbClr val="002060"/>
                </a:solidFill>
              </a:rPr>
              <a:t>For FAQs, visit the Employee Benevolent Fund Resource Center – </a:t>
            </a:r>
            <a:r>
              <a:rPr lang="en-US" sz="1200" dirty="0">
                <a:solidFill>
                  <a:srgbClr val="002060"/>
                </a:solidFill>
                <a:hlinkClick r:id="rId3"/>
              </a:rPr>
              <a:t>www.sambaplans.com/employee-benevolent-fund/</a:t>
            </a:r>
            <a:r>
              <a:rPr lang="en-US" sz="1200" dirty="0">
                <a:solidFill>
                  <a:srgbClr val="002060"/>
                </a:solidFill>
              </a:rPr>
              <a:t> .   If you need help, contact SAMBA directly at 800-638-6589, Monday – Friday</a:t>
            </a:r>
            <a:r>
              <a:rPr lang="en-US" sz="1200">
                <a:solidFill>
                  <a:srgbClr val="002060"/>
                </a:solidFill>
              </a:rPr>
              <a:t>, 8 a</a:t>
            </a:r>
            <a:r>
              <a:rPr lang="en-US" sz="1200" dirty="0">
                <a:solidFill>
                  <a:srgbClr val="002060"/>
                </a:solidFill>
              </a:rPr>
              <a:t>.m. – 5 p.m. ET or send a secure email to SAMBA via Contact Us.</a:t>
            </a:r>
          </a:p>
          <a:p>
            <a:endParaRPr lang="en-US" sz="1200" dirty="0">
              <a:solidFill>
                <a:srgbClr val="002060"/>
              </a:solidFill>
            </a:endParaRPr>
          </a:p>
          <a:p>
            <a:r>
              <a:rPr lang="en-US" sz="1200" b="1" dirty="0">
                <a:solidFill>
                  <a:srgbClr val="002060"/>
                </a:solidFill>
              </a:rPr>
              <a:t>Do not </a:t>
            </a:r>
            <a:r>
              <a:rPr lang="en-US" sz="1200" dirty="0">
                <a:solidFill>
                  <a:srgbClr val="002060"/>
                </a:solidFill>
              </a:rPr>
              <a:t>contact the Employee Resource Center for questions.</a:t>
            </a:r>
          </a:p>
          <a:p>
            <a:endParaRPr lang="en-US" sz="1200" dirty="0">
              <a:solidFill>
                <a:srgbClr val="002060"/>
              </a:solidFill>
            </a:endParaRPr>
          </a:p>
          <a:p>
            <a:r>
              <a:rPr lang="en-US" sz="1200" b="1" dirty="0">
                <a:solidFill>
                  <a:srgbClr val="002060"/>
                </a:solidFill>
              </a:rPr>
              <a:t>Note:</a:t>
            </a:r>
            <a:r>
              <a:rPr lang="en-US" sz="1200" dirty="0">
                <a:solidFill>
                  <a:srgbClr val="002060"/>
                </a:solidFill>
              </a:rPr>
              <a:t> The IRS does not endorse this corporation or its products.  If interested in this type of coverage, you may want to research other vendors who offer similar products. </a:t>
            </a:r>
          </a:p>
        </p:txBody>
      </p:sp>
      <p:sp>
        <p:nvSpPr>
          <p:cNvPr id="7" name="TextBox 6">
            <a:extLst>
              <a:ext uri="{FF2B5EF4-FFF2-40B4-BE49-F238E27FC236}">
                <a16:creationId xmlns:a16="http://schemas.microsoft.com/office/drawing/2014/main" id="{6D6D804D-35B9-46F2-954B-81941D99527B}"/>
              </a:ext>
            </a:extLst>
          </p:cNvPr>
          <p:cNvSpPr txBox="1"/>
          <p:nvPr/>
        </p:nvSpPr>
        <p:spPr>
          <a:xfrm>
            <a:off x="8589818" y="6449291"/>
            <a:ext cx="387927" cy="300082"/>
          </a:xfrm>
          <a:prstGeom prst="rect">
            <a:avLst/>
          </a:prstGeom>
          <a:noFill/>
        </p:spPr>
        <p:txBody>
          <a:bodyPr wrap="square" rtlCol="0">
            <a:spAutoFit/>
          </a:bodyPr>
          <a:lstStyle/>
          <a:p>
            <a:pPr algn="ctr"/>
            <a:r>
              <a:rPr lang="en-US" dirty="0"/>
              <a:t>46</a:t>
            </a:r>
          </a:p>
        </p:txBody>
      </p:sp>
    </p:spTree>
    <p:extLst>
      <p:ext uri="{BB962C8B-B14F-4D97-AF65-F5344CB8AC3E}">
        <p14:creationId xmlns:p14="http://schemas.microsoft.com/office/powerpoint/2010/main" val="2792747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Beneficiary Forms</a:t>
            </a:r>
          </a:p>
        </p:txBody>
      </p:sp>
      <p:sp>
        <p:nvSpPr>
          <p:cNvPr id="3" name="Content Placeholder 2">
            <a:extLst>
              <a:ext uri="{FF2B5EF4-FFF2-40B4-BE49-F238E27FC236}">
                <a16:creationId xmlns:a16="http://schemas.microsoft.com/office/drawing/2014/main" id="{7235AF9D-4F63-4FF4-9790-147B065F1949}"/>
              </a:ext>
            </a:extLst>
          </p:cNvPr>
          <p:cNvSpPr txBox="1">
            <a:spLocks/>
          </p:cNvSpPr>
          <p:nvPr/>
        </p:nvSpPr>
        <p:spPr>
          <a:xfrm>
            <a:off x="990600" y="1097280"/>
            <a:ext cx="7620001" cy="521208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spcBef>
                <a:spcPts val="0"/>
              </a:spcBef>
              <a:buClrTx/>
              <a:defRPr/>
            </a:pPr>
            <a:r>
              <a:rPr lang="en-US" altLang="en-US" sz="1800" dirty="0">
                <a:solidFill>
                  <a:srgbClr val="000000"/>
                </a:solidFill>
                <a:latin typeface="Arial" panose="020B0604020202020204" pitchFamily="34" charset="0"/>
                <a:cs typeface="Arial" panose="020B0604020202020204" pitchFamily="34" charset="0"/>
              </a:rPr>
              <a:t>Most beneficiary forms are submitted to:</a:t>
            </a:r>
          </a:p>
          <a:p>
            <a:pPr marL="377190" lvl="3" indent="0">
              <a:lnSpc>
                <a:spcPct val="100000"/>
              </a:lnSpc>
              <a:spcBef>
                <a:spcPts val="0"/>
              </a:spcBef>
              <a:buClrTx/>
              <a:buNone/>
              <a:defRPr/>
            </a:pPr>
            <a:r>
              <a:rPr lang="en-US" altLang="en-US" sz="1500" b="1" dirty="0">
                <a:solidFill>
                  <a:srgbClr val="000000"/>
                </a:solidFill>
                <a:latin typeface="Arial" panose="020B0604020202020204" pitchFamily="34" charset="0"/>
                <a:cs typeface="Arial" panose="020B0604020202020204" pitchFamily="34" charset="0"/>
              </a:rPr>
              <a:t>IRS - Data Integrity &amp; Personnel Records Section</a:t>
            </a:r>
          </a:p>
          <a:p>
            <a:pPr marL="377190" lvl="3" indent="0">
              <a:lnSpc>
                <a:spcPct val="100000"/>
              </a:lnSpc>
              <a:spcBef>
                <a:spcPts val="0"/>
              </a:spcBef>
              <a:buClrTx/>
              <a:buNone/>
              <a:defRPr/>
            </a:pPr>
            <a:r>
              <a:rPr lang="en-US" altLang="en-US" sz="1500" b="1" dirty="0">
                <a:solidFill>
                  <a:srgbClr val="000000"/>
                </a:solidFill>
                <a:latin typeface="Arial" panose="020B0604020202020204" pitchFamily="34" charset="0"/>
                <a:cs typeface="Arial" panose="020B0604020202020204" pitchFamily="34" charset="0"/>
              </a:rPr>
              <a:t>440 Space Center Drive – 1508 CAVE</a:t>
            </a:r>
          </a:p>
          <a:p>
            <a:pPr marL="377190" lvl="3" indent="0">
              <a:lnSpc>
                <a:spcPct val="100000"/>
              </a:lnSpc>
              <a:spcBef>
                <a:spcPts val="0"/>
              </a:spcBef>
              <a:buClrTx/>
              <a:buNone/>
              <a:defRPr/>
            </a:pPr>
            <a:r>
              <a:rPr lang="en-US" altLang="en-US" sz="1500" b="1" dirty="0">
                <a:solidFill>
                  <a:srgbClr val="000000"/>
                </a:solidFill>
                <a:latin typeface="Arial" panose="020B0604020202020204" pitchFamily="34" charset="0"/>
                <a:cs typeface="Arial" panose="020B0604020202020204" pitchFamily="34" charset="0"/>
              </a:rPr>
              <a:t>Lee’s Summit, MO 64064</a:t>
            </a:r>
          </a:p>
          <a:p>
            <a:pPr marL="148590" lvl="1" indent="-285750" algn="just">
              <a:spcBef>
                <a:spcPts val="0"/>
              </a:spcBef>
              <a:defRPr/>
            </a:pPr>
            <a:r>
              <a:rPr lang="en-US" altLang="en-US" sz="1600" dirty="0">
                <a:solidFill>
                  <a:srgbClr val="000000"/>
                </a:solidFill>
                <a:latin typeface="Arial" panose="020B0604020202020204" pitchFamily="34" charset="0"/>
                <a:cs typeface="Arial" panose="020B0604020202020204" pitchFamily="34" charset="0"/>
              </a:rPr>
              <a:t>                 Life Insurance – </a:t>
            </a:r>
            <a:r>
              <a:rPr lang="en-US" sz="1600" dirty="0">
                <a:hlinkClick r:id="rId3"/>
              </a:rPr>
              <a:t>SF-2823</a:t>
            </a:r>
            <a:endParaRPr lang="en-US" altLang="en-US" sz="1600" dirty="0">
              <a:solidFill>
                <a:srgbClr val="000000"/>
              </a:solidFill>
              <a:latin typeface="Arial" panose="020B0604020202020204" pitchFamily="34" charset="0"/>
              <a:cs typeface="Arial" panose="020B0604020202020204" pitchFamily="34" charset="0"/>
            </a:endParaRPr>
          </a:p>
          <a:p>
            <a:pPr marL="148590" lvl="1" indent="-285750" algn="just">
              <a:spcBef>
                <a:spcPts val="0"/>
              </a:spcBef>
              <a:defRPr/>
            </a:pPr>
            <a:r>
              <a:rPr lang="en-US" altLang="en-US" sz="1600" dirty="0">
                <a:solidFill>
                  <a:srgbClr val="000000"/>
                </a:solidFill>
                <a:latin typeface="Arial" panose="020B0604020202020204" pitchFamily="34" charset="0"/>
                <a:cs typeface="Arial" panose="020B0604020202020204" pitchFamily="34" charset="0"/>
              </a:rPr>
              <a:t>                 Unpaid Compensation – </a:t>
            </a:r>
            <a:r>
              <a:rPr lang="en-US" sz="1600" dirty="0">
                <a:hlinkClick r:id="rId4"/>
              </a:rPr>
              <a:t>SF-1152</a:t>
            </a:r>
            <a:endParaRPr lang="en-US" altLang="en-US" sz="1600" dirty="0">
              <a:solidFill>
                <a:srgbClr val="000000"/>
              </a:solidFill>
              <a:latin typeface="Arial" panose="020B0604020202020204" pitchFamily="34" charset="0"/>
              <a:cs typeface="Arial" panose="020B0604020202020204" pitchFamily="34" charset="0"/>
            </a:endParaRPr>
          </a:p>
          <a:p>
            <a:pPr marL="148590" lvl="1" indent="-285750" algn="just">
              <a:spcBef>
                <a:spcPts val="0"/>
              </a:spcBef>
              <a:defRPr/>
            </a:pPr>
            <a:r>
              <a:rPr lang="en-US" altLang="en-US" sz="1600" dirty="0">
                <a:solidFill>
                  <a:srgbClr val="000000"/>
                </a:solidFill>
                <a:latin typeface="Arial" panose="020B0604020202020204" pitchFamily="34" charset="0"/>
                <a:cs typeface="Arial" panose="020B0604020202020204" pitchFamily="34" charset="0"/>
              </a:rPr>
              <a:t>                 Retirement Program – </a:t>
            </a:r>
            <a:r>
              <a:rPr lang="en-US" sz="1600" dirty="0">
                <a:hlinkClick r:id="rId5"/>
              </a:rPr>
              <a:t>SF-3102</a:t>
            </a:r>
            <a:endParaRPr lang="en-US" altLang="en-US" sz="1600" dirty="0">
              <a:solidFill>
                <a:srgbClr val="000000"/>
              </a:solidFill>
              <a:latin typeface="Arial" panose="020B0604020202020204" pitchFamily="34" charset="0"/>
              <a:cs typeface="Arial" panose="020B0604020202020204" pitchFamily="34" charset="0"/>
            </a:endParaRPr>
          </a:p>
          <a:p>
            <a:endParaRPr lang="en-US" dirty="0"/>
          </a:p>
          <a:p>
            <a:pPr lvl="1">
              <a:lnSpc>
                <a:spcPct val="100000"/>
              </a:lnSpc>
              <a:spcBef>
                <a:spcPts val="0"/>
              </a:spcBef>
              <a:buClrTx/>
              <a:defRPr/>
            </a:pPr>
            <a:r>
              <a:rPr lang="en-US" sz="1200" dirty="0">
                <a:hlinkClick r:id="rId6"/>
              </a:rPr>
              <a:t>SF-2808</a:t>
            </a:r>
            <a:r>
              <a:rPr lang="en-US" sz="1200" dirty="0"/>
              <a:t> Designation of Beneficiary (CSRS) </a:t>
            </a:r>
            <a:r>
              <a:rPr lang="en-US" altLang="en-US" sz="1200" dirty="0">
                <a:solidFill>
                  <a:srgbClr val="000000"/>
                </a:solidFill>
                <a:latin typeface="Arial" panose="020B0604020202020204" pitchFamily="34" charset="0"/>
                <a:cs typeface="Arial" panose="020B0604020202020204" pitchFamily="34" charset="0"/>
              </a:rPr>
              <a:t>– is submitted to the Office of Personnel Management (OPM)</a:t>
            </a:r>
          </a:p>
          <a:p>
            <a:pPr lvl="1">
              <a:lnSpc>
                <a:spcPct val="100000"/>
              </a:lnSpc>
              <a:spcBef>
                <a:spcPts val="0"/>
              </a:spcBef>
              <a:buClrTx/>
              <a:defRPr/>
            </a:pPr>
            <a:endParaRPr lang="en-US" sz="1200" dirty="0">
              <a:hlinkClick r:id="rId7"/>
            </a:endParaRPr>
          </a:p>
          <a:p>
            <a:pPr lvl="1">
              <a:lnSpc>
                <a:spcPct val="100000"/>
              </a:lnSpc>
              <a:spcBef>
                <a:spcPts val="0"/>
              </a:spcBef>
              <a:buClrTx/>
              <a:defRPr/>
            </a:pPr>
            <a:r>
              <a:rPr lang="en-US" sz="1200" dirty="0">
                <a:hlinkClick r:id="rId7"/>
              </a:rPr>
              <a:t>TSP-3</a:t>
            </a:r>
            <a:r>
              <a:rPr lang="en-US" sz="1200" dirty="0"/>
              <a:t> </a:t>
            </a:r>
            <a:r>
              <a:rPr lang="en-US" altLang="en-US" sz="1200" dirty="0">
                <a:solidFill>
                  <a:srgbClr val="000000"/>
                </a:solidFill>
                <a:latin typeface="Arial" panose="020B0604020202020204" pitchFamily="34" charset="0"/>
                <a:cs typeface="Arial" panose="020B0604020202020204" pitchFamily="34" charset="0"/>
              </a:rPr>
              <a:t>- can be submitted on the Thrift Savings Plan website, once you receive an account number</a:t>
            </a:r>
          </a:p>
          <a:p>
            <a:pPr>
              <a:lnSpc>
                <a:spcPct val="100000"/>
              </a:lnSpc>
              <a:spcBef>
                <a:spcPts val="0"/>
              </a:spcBef>
              <a:defRPr/>
            </a:pPr>
            <a:endParaRPr lang="en-US" altLang="en-US" sz="300" dirty="0">
              <a:solidFill>
                <a:srgbClr val="000000"/>
              </a:solidFill>
              <a:latin typeface="Arial" panose="020B0604020202020204" pitchFamily="34" charset="0"/>
              <a:cs typeface="Arial" panose="020B0604020202020204" pitchFamily="34" charset="0"/>
            </a:endParaRPr>
          </a:p>
          <a:p>
            <a:pPr marL="857250" lvl="1" indent="-457200">
              <a:lnSpc>
                <a:spcPct val="100000"/>
              </a:lnSpc>
              <a:spcBef>
                <a:spcPts val="0"/>
              </a:spcBef>
              <a:buClr>
                <a:srgbClr val="F68A1E"/>
              </a:buClr>
              <a:buFont typeface="Wingdings" panose="05000000000000000000" pitchFamily="2" charset="2"/>
              <a:buChar char="Ø"/>
              <a:defRPr/>
            </a:pPr>
            <a:r>
              <a:rPr lang="en-US" altLang="en-US" sz="1200" dirty="0">
                <a:solidFill>
                  <a:srgbClr val="000000"/>
                </a:solidFill>
                <a:latin typeface="Arial" panose="020B0604020202020204" pitchFamily="34" charset="0"/>
                <a:cs typeface="Arial" panose="020B0604020202020204" pitchFamily="34" charset="0"/>
              </a:rPr>
              <a:t>Only original forms can be accepted. No faxed copies. Forms cannot have cross outs or white outs </a:t>
            </a:r>
          </a:p>
          <a:p>
            <a:pPr marL="457200" indent="-457200">
              <a:lnSpc>
                <a:spcPct val="100000"/>
              </a:lnSpc>
              <a:spcBef>
                <a:spcPts val="0"/>
              </a:spcBef>
              <a:buClr>
                <a:srgbClr val="F68A1E"/>
              </a:buClr>
              <a:buFont typeface="Wingdings" panose="05000000000000000000" pitchFamily="2" charset="2"/>
              <a:buChar char="Ø"/>
              <a:defRPr/>
            </a:pPr>
            <a:endParaRPr lang="en-US" altLang="en-US" sz="300" dirty="0">
              <a:solidFill>
                <a:srgbClr val="000000"/>
              </a:solidFill>
              <a:latin typeface="Arial" panose="020B0604020202020204" pitchFamily="34" charset="0"/>
              <a:cs typeface="Arial" panose="020B0604020202020204" pitchFamily="34" charset="0"/>
            </a:endParaRPr>
          </a:p>
          <a:p>
            <a:pPr marL="857250" lvl="1" indent="-457200">
              <a:lnSpc>
                <a:spcPct val="100000"/>
              </a:lnSpc>
              <a:spcBef>
                <a:spcPts val="0"/>
              </a:spcBef>
              <a:buClr>
                <a:srgbClr val="F68A1E"/>
              </a:buClr>
              <a:buFont typeface="Wingdings" panose="05000000000000000000" pitchFamily="2" charset="2"/>
              <a:buChar char="Ø"/>
              <a:defRPr/>
            </a:pPr>
            <a:r>
              <a:rPr lang="en-US" altLang="en-US" sz="1200" dirty="0">
                <a:solidFill>
                  <a:srgbClr val="000000"/>
                </a:solidFill>
                <a:latin typeface="Arial" panose="020B0604020202020204" pitchFamily="34" charset="0"/>
                <a:cs typeface="Arial" panose="020B0604020202020204" pitchFamily="34" charset="0"/>
              </a:rPr>
              <a:t>All beneficiary forms require two witnesses. This can be anyone as long as they are not listed as a beneficiary</a:t>
            </a:r>
          </a:p>
          <a:p>
            <a:endParaRPr lang="en-US" dirty="0"/>
          </a:p>
        </p:txBody>
      </p:sp>
      <p:sp>
        <p:nvSpPr>
          <p:cNvPr id="7" name="TextBox 6">
            <a:extLst>
              <a:ext uri="{FF2B5EF4-FFF2-40B4-BE49-F238E27FC236}">
                <a16:creationId xmlns:a16="http://schemas.microsoft.com/office/drawing/2014/main" id="{29ED7460-9B65-4207-9BEA-DFE2CFBDBC81}"/>
              </a:ext>
            </a:extLst>
          </p:cNvPr>
          <p:cNvSpPr txBox="1"/>
          <p:nvPr/>
        </p:nvSpPr>
        <p:spPr>
          <a:xfrm>
            <a:off x="8589818" y="6449291"/>
            <a:ext cx="387927" cy="300082"/>
          </a:xfrm>
          <a:prstGeom prst="rect">
            <a:avLst/>
          </a:prstGeom>
          <a:noFill/>
        </p:spPr>
        <p:txBody>
          <a:bodyPr wrap="square" rtlCol="0">
            <a:spAutoFit/>
          </a:bodyPr>
          <a:lstStyle/>
          <a:p>
            <a:pPr algn="ctr"/>
            <a:r>
              <a:rPr lang="en-US" dirty="0"/>
              <a:t>47</a:t>
            </a:r>
          </a:p>
        </p:txBody>
      </p:sp>
    </p:spTree>
    <p:extLst>
      <p:ext uri="{BB962C8B-B14F-4D97-AF65-F5344CB8AC3E}">
        <p14:creationId xmlns:p14="http://schemas.microsoft.com/office/powerpoint/2010/main" val="1034117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Thrift Savings Plan (TSP)</a:t>
            </a:r>
          </a:p>
        </p:txBody>
      </p:sp>
      <p:sp>
        <p:nvSpPr>
          <p:cNvPr id="3" name="Content Placeholder 2">
            <a:extLst>
              <a:ext uri="{FF2B5EF4-FFF2-40B4-BE49-F238E27FC236}">
                <a16:creationId xmlns:a16="http://schemas.microsoft.com/office/drawing/2014/main" id="{885A44B8-F314-445A-BEF3-5D766117C1E7}"/>
              </a:ext>
            </a:extLst>
          </p:cNvPr>
          <p:cNvSpPr txBox="1">
            <a:spLocks/>
          </p:cNvSpPr>
          <p:nvPr/>
        </p:nvSpPr>
        <p:spPr>
          <a:xfrm>
            <a:off x="784860" y="1287780"/>
            <a:ext cx="7924800" cy="50292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defRPr/>
            </a:pPr>
            <a:r>
              <a:rPr lang="en-US" altLang="en-US" sz="1600" b="0" dirty="0">
                <a:solidFill>
                  <a:srgbClr val="002060"/>
                </a:solidFill>
              </a:rPr>
              <a:t>You are automatically enrolled in TSP at the rate of 5% and must submit form TSP-1 to increase, decrease or cancel contributions</a:t>
            </a:r>
          </a:p>
          <a:p>
            <a:pPr lvl="3">
              <a:lnSpc>
                <a:spcPct val="100000"/>
              </a:lnSpc>
              <a:buClr>
                <a:srgbClr val="F68A1E"/>
              </a:buClr>
              <a:buFont typeface="Wingdings" panose="05000000000000000000" pitchFamily="2" charset="2"/>
              <a:buChar char="Ø"/>
              <a:defRPr/>
            </a:pPr>
            <a:r>
              <a:rPr lang="en-US" altLang="en-US" sz="1600" b="1" dirty="0">
                <a:solidFill>
                  <a:srgbClr val="002060"/>
                </a:solidFill>
              </a:rPr>
              <a:t>Fax TSP-1 to IRS Philadelphia Payroll Center at 855-207-0459 or email to </a:t>
            </a:r>
            <a:r>
              <a:rPr lang="en-US" sz="1600" b="1" u="sng" dirty="0">
                <a:hlinkClick r:id="rId3"/>
              </a:rPr>
              <a:t>hco.ppsp.phi.payroll@irs.gov</a:t>
            </a:r>
            <a:endParaRPr lang="en-US" sz="1600" b="1" u="sng" dirty="0"/>
          </a:p>
          <a:p>
            <a:pPr lvl="3">
              <a:lnSpc>
                <a:spcPct val="100000"/>
              </a:lnSpc>
              <a:buClr>
                <a:srgbClr val="F68A1E"/>
              </a:buClr>
              <a:buFont typeface="Wingdings" panose="05000000000000000000" pitchFamily="2" charset="2"/>
              <a:buChar char="Ø"/>
              <a:defRPr/>
            </a:pPr>
            <a:r>
              <a:rPr lang="en-US" altLang="en-US" sz="1600" b="1" dirty="0">
                <a:solidFill>
                  <a:srgbClr val="002060"/>
                </a:solidFill>
              </a:rPr>
              <a:t>Office Identification is </a:t>
            </a:r>
            <a:r>
              <a:rPr lang="en-US" altLang="en-US" sz="1600" b="1" i="1" dirty="0">
                <a:solidFill>
                  <a:srgbClr val="002060"/>
                </a:solidFill>
              </a:rPr>
              <a:t>Treasury, Internal Revenue Service</a:t>
            </a:r>
            <a:r>
              <a:rPr lang="en-US" altLang="en-US" sz="1600" b="1" dirty="0">
                <a:solidFill>
                  <a:srgbClr val="002060"/>
                </a:solidFill>
                <a:hlinkClick r:id="rId4">
                  <a:extLst>
                    <a:ext uri="{A12FA001-AC4F-418D-AE19-62706E023703}">
                      <ahyp:hlinkClr xmlns:ahyp="http://schemas.microsoft.com/office/drawing/2018/hyperlinkcolor" val="tx"/>
                    </a:ext>
                  </a:extLst>
                </a:hlinkClick>
              </a:rPr>
              <a:t> </a:t>
            </a:r>
            <a:endParaRPr lang="en-US" altLang="en-US" sz="1600" b="1" dirty="0">
              <a:solidFill>
                <a:srgbClr val="002060"/>
              </a:solidFill>
            </a:endParaRPr>
          </a:p>
          <a:p>
            <a:pPr lvl="1" indent="-137160">
              <a:lnSpc>
                <a:spcPct val="100000"/>
              </a:lnSpc>
              <a:defRPr/>
            </a:pPr>
            <a:r>
              <a:rPr lang="en-US" sz="1600" b="0" dirty="0">
                <a:solidFill>
                  <a:srgbClr val="002060"/>
                </a:solidFill>
              </a:rPr>
              <a:t>Agency Automatic 1% Contribution</a:t>
            </a:r>
          </a:p>
          <a:p>
            <a:pPr lvl="3">
              <a:lnSpc>
                <a:spcPct val="100000"/>
              </a:lnSpc>
              <a:spcBef>
                <a:spcPts val="0"/>
              </a:spcBef>
              <a:buClrTx/>
              <a:buFont typeface="Wingdings" panose="05000000000000000000" pitchFamily="2" charset="2"/>
              <a:buChar char="§"/>
            </a:pPr>
            <a:r>
              <a:rPr lang="en-US" sz="1600" dirty="0">
                <a:solidFill>
                  <a:srgbClr val="002060"/>
                </a:solidFill>
              </a:rPr>
              <a:t>Not deducted from pay</a:t>
            </a:r>
          </a:p>
          <a:p>
            <a:pPr lvl="3">
              <a:lnSpc>
                <a:spcPct val="100000"/>
              </a:lnSpc>
              <a:spcBef>
                <a:spcPts val="0"/>
              </a:spcBef>
              <a:buClrTx/>
              <a:buFont typeface="Wingdings" panose="05000000000000000000" pitchFamily="2" charset="2"/>
              <a:buChar char="§"/>
            </a:pPr>
            <a:r>
              <a:rPr lang="en-US" sz="1600" dirty="0">
                <a:solidFill>
                  <a:srgbClr val="002060"/>
                </a:solidFill>
              </a:rPr>
              <a:t>Always traditional (tax-deferred) contributions and earnings</a:t>
            </a:r>
          </a:p>
          <a:p>
            <a:pPr>
              <a:lnSpc>
                <a:spcPct val="100000"/>
              </a:lnSpc>
              <a:spcBef>
                <a:spcPts val="0"/>
              </a:spcBef>
            </a:pPr>
            <a:endParaRPr lang="en-US" sz="1000" b="0" dirty="0">
              <a:solidFill>
                <a:srgbClr val="002060"/>
              </a:solidFill>
            </a:endParaRPr>
          </a:p>
          <a:p>
            <a:pPr>
              <a:lnSpc>
                <a:spcPct val="100000"/>
              </a:lnSpc>
              <a:spcBef>
                <a:spcPts val="0"/>
              </a:spcBef>
            </a:pPr>
            <a:r>
              <a:rPr lang="en-US" sz="1600" b="0" dirty="0">
                <a:solidFill>
                  <a:srgbClr val="002060"/>
                </a:solidFill>
              </a:rPr>
              <a:t>Employee Contributions</a:t>
            </a:r>
          </a:p>
          <a:p>
            <a:pPr lvl="3">
              <a:lnSpc>
                <a:spcPct val="100000"/>
              </a:lnSpc>
              <a:spcBef>
                <a:spcPts val="0"/>
              </a:spcBef>
              <a:buClrTx/>
              <a:buFont typeface="Wingdings" panose="05000000000000000000" pitchFamily="2" charset="2"/>
              <a:buChar char="§"/>
            </a:pPr>
            <a:r>
              <a:rPr lang="en-US" sz="1600" dirty="0">
                <a:solidFill>
                  <a:srgbClr val="002060"/>
                </a:solidFill>
              </a:rPr>
              <a:t>Can be a percentage of pay or fixed dollar amount per pay period</a:t>
            </a:r>
          </a:p>
          <a:p>
            <a:pPr lvl="3">
              <a:lnSpc>
                <a:spcPct val="100000"/>
              </a:lnSpc>
              <a:spcBef>
                <a:spcPts val="0"/>
              </a:spcBef>
              <a:buClrTx/>
              <a:buFont typeface="Wingdings" panose="05000000000000000000" pitchFamily="2" charset="2"/>
              <a:buChar char="§"/>
            </a:pPr>
            <a:r>
              <a:rPr lang="en-US" sz="1600" dirty="0">
                <a:solidFill>
                  <a:srgbClr val="002060"/>
                </a:solidFill>
              </a:rPr>
              <a:t>Contributions can be Pre-Tax (traditional), After-Tax (Roth) or a combination of the two</a:t>
            </a:r>
          </a:p>
          <a:p>
            <a:pPr lvl="3">
              <a:lnSpc>
                <a:spcPct val="100000"/>
              </a:lnSpc>
              <a:spcBef>
                <a:spcPts val="0"/>
              </a:spcBef>
              <a:buClrTx/>
              <a:buFont typeface="Wingdings" panose="05000000000000000000" pitchFamily="2" charset="2"/>
              <a:buChar char="§"/>
            </a:pPr>
            <a:r>
              <a:rPr lang="en-US" sz="1600" dirty="0">
                <a:solidFill>
                  <a:srgbClr val="002060"/>
                </a:solidFill>
              </a:rPr>
              <a:t>Up to IRS deferral limit of $20,500 annually in 2022	</a:t>
            </a:r>
          </a:p>
          <a:p>
            <a:pPr lvl="3">
              <a:lnSpc>
                <a:spcPct val="100000"/>
              </a:lnSpc>
              <a:spcBef>
                <a:spcPts val="0"/>
              </a:spcBef>
              <a:buClrTx/>
              <a:buFont typeface="Wingdings" panose="05000000000000000000" pitchFamily="2" charset="2"/>
              <a:buChar char="§"/>
            </a:pPr>
            <a:r>
              <a:rPr lang="en-US" sz="1600" dirty="0">
                <a:solidFill>
                  <a:srgbClr val="002060"/>
                </a:solidFill>
              </a:rPr>
              <a:t>Change, stop or start at any time</a:t>
            </a:r>
          </a:p>
          <a:p>
            <a:pPr>
              <a:lnSpc>
                <a:spcPct val="100000"/>
              </a:lnSpc>
              <a:defRPr/>
            </a:pPr>
            <a:endParaRPr lang="en-US" altLang="en-US" dirty="0">
              <a:latin typeface="Arial" pitchFamily="34" charset="0"/>
              <a:cs typeface="Arial" pitchFamily="34" charset="0"/>
            </a:endParaRPr>
          </a:p>
        </p:txBody>
      </p:sp>
      <p:sp>
        <p:nvSpPr>
          <p:cNvPr id="7" name="TextBox 6">
            <a:extLst>
              <a:ext uri="{FF2B5EF4-FFF2-40B4-BE49-F238E27FC236}">
                <a16:creationId xmlns:a16="http://schemas.microsoft.com/office/drawing/2014/main" id="{F27FCBED-9583-45A6-A18D-7C877F64F15E}"/>
              </a:ext>
            </a:extLst>
          </p:cNvPr>
          <p:cNvSpPr txBox="1"/>
          <p:nvPr/>
        </p:nvSpPr>
        <p:spPr>
          <a:xfrm>
            <a:off x="8589818" y="6449291"/>
            <a:ext cx="387927" cy="300082"/>
          </a:xfrm>
          <a:prstGeom prst="rect">
            <a:avLst/>
          </a:prstGeom>
          <a:noFill/>
        </p:spPr>
        <p:txBody>
          <a:bodyPr wrap="square" rtlCol="0">
            <a:spAutoFit/>
          </a:bodyPr>
          <a:lstStyle/>
          <a:p>
            <a:pPr algn="ctr"/>
            <a:r>
              <a:rPr lang="en-US" dirty="0"/>
              <a:t>48</a:t>
            </a:r>
          </a:p>
        </p:txBody>
      </p:sp>
    </p:spTree>
    <p:extLst>
      <p:ext uri="{BB962C8B-B14F-4D97-AF65-F5344CB8AC3E}">
        <p14:creationId xmlns:p14="http://schemas.microsoft.com/office/powerpoint/2010/main" val="3683492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Thrift Savings Plan (TSP)</a:t>
            </a:r>
          </a:p>
        </p:txBody>
      </p:sp>
      <p:sp>
        <p:nvSpPr>
          <p:cNvPr id="3" name="Content Placeholder 2">
            <a:extLst>
              <a:ext uri="{FF2B5EF4-FFF2-40B4-BE49-F238E27FC236}">
                <a16:creationId xmlns:a16="http://schemas.microsoft.com/office/drawing/2014/main" id="{88011590-9EAD-48D8-B324-96B815BB8D6B}"/>
              </a:ext>
            </a:extLst>
          </p:cNvPr>
          <p:cNvSpPr txBox="1">
            <a:spLocks/>
          </p:cNvSpPr>
          <p:nvPr/>
        </p:nvSpPr>
        <p:spPr>
          <a:xfrm>
            <a:off x="788670" y="1172266"/>
            <a:ext cx="7566660" cy="5292599"/>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Agency Matching Contributions</a:t>
            </a:r>
          </a:p>
          <a:p>
            <a:pPr marL="800100" lvl="3" indent="-285750">
              <a:lnSpc>
                <a:spcPct val="100000"/>
              </a:lnSpc>
              <a:spcBef>
                <a:spcPts val="0"/>
              </a:spcBef>
              <a:buClr>
                <a:srgbClr val="F68A1E"/>
              </a:buClr>
              <a:buFont typeface="Arial" panose="020B0604020202020204" pitchFamily="34" charset="0"/>
              <a:buChar char="•"/>
            </a:pPr>
            <a:r>
              <a:rPr lang="en-US" sz="1600" dirty="0">
                <a:solidFill>
                  <a:srgbClr val="002060"/>
                </a:solidFill>
              </a:rPr>
              <a:t>First 3% of pay  is $1.00 per $1.00 --- Next 2% of pay is $.50 per $1.00</a:t>
            </a:r>
          </a:p>
          <a:p>
            <a:pPr marL="800100" lvl="3" indent="-285750">
              <a:lnSpc>
                <a:spcPct val="100000"/>
              </a:lnSpc>
              <a:spcBef>
                <a:spcPts val="0"/>
              </a:spcBef>
              <a:buClr>
                <a:srgbClr val="F68A1E"/>
              </a:buClr>
              <a:buFont typeface="Arial" panose="020B0604020202020204" pitchFamily="34" charset="0"/>
              <a:buChar char="•"/>
            </a:pPr>
            <a:r>
              <a:rPr lang="en-US" sz="1600" dirty="0">
                <a:solidFill>
                  <a:srgbClr val="002060"/>
                </a:solidFill>
              </a:rPr>
              <a:t>Not deducted from pay</a:t>
            </a:r>
          </a:p>
          <a:p>
            <a:pPr marL="800100" lvl="3" indent="-285750">
              <a:lnSpc>
                <a:spcPct val="100000"/>
              </a:lnSpc>
              <a:spcBef>
                <a:spcPts val="0"/>
              </a:spcBef>
              <a:buClr>
                <a:srgbClr val="F68A1E"/>
              </a:buClr>
              <a:buFont typeface="Arial" panose="020B0604020202020204" pitchFamily="34" charset="0"/>
              <a:buChar char="•"/>
            </a:pPr>
            <a:r>
              <a:rPr lang="en-US" sz="1600" dirty="0">
                <a:solidFill>
                  <a:srgbClr val="002060"/>
                </a:solidFill>
              </a:rPr>
              <a:t>Always traditional (tax-deferred) contributions and earnings</a:t>
            </a:r>
          </a:p>
          <a:p>
            <a:pPr marL="285750" indent="-285750">
              <a:lnSpc>
                <a:spcPct val="100000"/>
              </a:lnSpc>
              <a:spcBef>
                <a:spcPts val="0"/>
              </a:spcBef>
              <a:buClr>
                <a:srgbClr val="F68A1E"/>
              </a:buClr>
              <a:buFont typeface="Wingdings" panose="05000000000000000000" pitchFamily="2" charset="2"/>
              <a:buChar char="Ø"/>
            </a:pPr>
            <a:endParaRPr lang="en-US" sz="1000" b="0" dirty="0">
              <a:solidFill>
                <a:srgbClr val="002060"/>
              </a:solidFill>
            </a:endParaRPr>
          </a:p>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Access to your account balance, quarterly &amp; annual statements</a:t>
            </a:r>
          </a:p>
          <a:p>
            <a:pPr marL="285750" indent="-285750">
              <a:lnSpc>
                <a:spcPct val="100000"/>
              </a:lnSpc>
              <a:spcBef>
                <a:spcPts val="0"/>
              </a:spcBef>
              <a:buClr>
                <a:srgbClr val="F68A1E"/>
              </a:buClr>
              <a:buFont typeface="Wingdings" panose="05000000000000000000" pitchFamily="2" charset="2"/>
              <a:buChar char="Ø"/>
            </a:pPr>
            <a:endParaRPr lang="en-US" sz="1000" b="0" dirty="0">
              <a:solidFill>
                <a:srgbClr val="002060"/>
              </a:solidFill>
            </a:endParaRPr>
          </a:p>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Access to contribution allocations &amp; Interfund Transfers</a:t>
            </a:r>
          </a:p>
          <a:p>
            <a:pPr marL="285750" indent="-285750">
              <a:lnSpc>
                <a:spcPct val="100000"/>
              </a:lnSpc>
              <a:spcBef>
                <a:spcPts val="0"/>
              </a:spcBef>
              <a:buClr>
                <a:srgbClr val="F68A1E"/>
              </a:buClr>
              <a:buFont typeface="Wingdings" panose="05000000000000000000" pitchFamily="2" charset="2"/>
              <a:buChar char="Ø"/>
            </a:pPr>
            <a:endParaRPr lang="en-US" sz="1000" b="0" dirty="0">
              <a:solidFill>
                <a:srgbClr val="002060"/>
              </a:solidFill>
            </a:endParaRPr>
          </a:p>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Within a few weeks you will receive your TSP account number and PIN in the mail</a:t>
            </a:r>
          </a:p>
          <a:p>
            <a:pPr marL="285750" indent="-285750">
              <a:lnSpc>
                <a:spcPct val="100000"/>
              </a:lnSpc>
              <a:spcBef>
                <a:spcPts val="0"/>
              </a:spcBef>
              <a:buClr>
                <a:srgbClr val="F68A1E"/>
              </a:buClr>
              <a:buFont typeface="Wingdings" panose="05000000000000000000" pitchFamily="2" charset="2"/>
              <a:buChar char="Ø"/>
            </a:pPr>
            <a:endParaRPr lang="en-US" sz="1000" b="0" dirty="0">
              <a:solidFill>
                <a:srgbClr val="002060"/>
              </a:solidFill>
            </a:endParaRPr>
          </a:p>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Visit  </a:t>
            </a:r>
            <a:r>
              <a:rPr lang="en-US" sz="1800" b="0" dirty="0">
                <a:solidFill>
                  <a:srgbClr val="00B0F0"/>
                </a:solidFill>
                <a:hlinkClick r:id="rId3">
                  <a:extLst>
                    <a:ext uri="{A12FA001-AC4F-418D-AE19-62706E023703}">
                      <ahyp:hlinkClr xmlns:ahyp="http://schemas.microsoft.com/office/drawing/2018/hyperlinkcolor" val="tx"/>
                    </a:ext>
                  </a:extLst>
                </a:hlinkClick>
              </a:rPr>
              <a:t>www.tsp.gov</a:t>
            </a:r>
            <a:r>
              <a:rPr lang="en-US" sz="1800" b="0" dirty="0">
                <a:solidFill>
                  <a:srgbClr val="00B0F0"/>
                </a:solidFill>
              </a:rPr>
              <a:t> </a:t>
            </a:r>
            <a:r>
              <a:rPr lang="en-US" sz="1800" b="0" dirty="0">
                <a:solidFill>
                  <a:srgbClr val="002060"/>
                </a:solidFill>
              </a:rPr>
              <a:t>for specific information about various funds for investment</a:t>
            </a:r>
          </a:p>
          <a:p>
            <a:pPr>
              <a:lnSpc>
                <a:spcPct val="100000"/>
              </a:lnSpc>
              <a:spcBef>
                <a:spcPts val="0"/>
              </a:spcBef>
              <a:buClr>
                <a:srgbClr val="F68A1E"/>
              </a:buClr>
            </a:pPr>
            <a:r>
              <a:rPr lang="en-US" sz="1000" b="0" dirty="0">
                <a:solidFill>
                  <a:srgbClr val="002060"/>
                </a:solidFill>
              </a:rPr>
              <a:t> </a:t>
            </a:r>
          </a:p>
          <a:p>
            <a:pPr marL="285750" indent="-285750">
              <a:lnSpc>
                <a:spcPct val="100000"/>
              </a:lnSpc>
              <a:spcBef>
                <a:spcPts val="0"/>
              </a:spcBef>
              <a:buClr>
                <a:srgbClr val="F68A1E"/>
              </a:buClr>
              <a:buFont typeface="Wingdings" panose="05000000000000000000" pitchFamily="2" charset="2"/>
              <a:buChar char="Ø"/>
            </a:pPr>
            <a:r>
              <a:rPr lang="en-US" sz="1800" b="0" dirty="0">
                <a:solidFill>
                  <a:srgbClr val="002060"/>
                </a:solidFill>
              </a:rPr>
              <a:t>Due to COVID-19 TSP has implemented two temporary changes on certain TSP Forms.  For more information on the temporary changes, visit </a:t>
            </a:r>
            <a:r>
              <a:rPr lang="en-US" sz="1800" b="0" dirty="0">
                <a:solidFill>
                  <a:srgbClr val="002060"/>
                </a:solidFill>
                <a:hlinkClick r:id="rId3"/>
              </a:rPr>
              <a:t>www.tsp.gov</a:t>
            </a:r>
            <a:r>
              <a:rPr lang="en-US" sz="1800" b="0" dirty="0">
                <a:solidFill>
                  <a:srgbClr val="002060"/>
                </a:solidFill>
              </a:rPr>
              <a:t> website. </a:t>
            </a:r>
          </a:p>
          <a:p>
            <a:pPr lvl="1">
              <a:buClrTx/>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457200" lvl="1"/>
            <a:endParaRPr lang="en-US" dirty="0"/>
          </a:p>
        </p:txBody>
      </p:sp>
      <p:sp>
        <p:nvSpPr>
          <p:cNvPr id="7" name="TextBox 6">
            <a:extLst>
              <a:ext uri="{FF2B5EF4-FFF2-40B4-BE49-F238E27FC236}">
                <a16:creationId xmlns:a16="http://schemas.microsoft.com/office/drawing/2014/main" id="{0A174079-7339-44C7-A8E2-22E785892FB8}"/>
              </a:ext>
            </a:extLst>
          </p:cNvPr>
          <p:cNvSpPr txBox="1"/>
          <p:nvPr/>
        </p:nvSpPr>
        <p:spPr>
          <a:xfrm>
            <a:off x="8609214" y="6449291"/>
            <a:ext cx="387927" cy="300082"/>
          </a:xfrm>
          <a:prstGeom prst="rect">
            <a:avLst/>
          </a:prstGeom>
          <a:noFill/>
        </p:spPr>
        <p:txBody>
          <a:bodyPr wrap="square" rtlCol="0">
            <a:spAutoFit/>
          </a:bodyPr>
          <a:lstStyle/>
          <a:p>
            <a:pPr algn="ctr"/>
            <a:r>
              <a:rPr lang="en-US" dirty="0"/>
              <a:t>49</a:t>
            </a:r>
          </a:p>
        </p:txBody>
      </p:sp>
    </p:spTree>
    <p:extLst>
      <p:ext uri="{BB962C8B-B14F-4D97-AF65-F5344CB8AC3E}">
        <p14:creationId xmlns:p14="http://schemas.microsoft.com/office/powerpoint/2010/main" val="330651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D41991-7316-4D4A-8953-9918BA2EF7E0}"/>
              </a:ext>
            </a:extLst>
          </p:cNvPr>
          <p:cNvSpPr>
            <a:spLocks noGrp="1"/>
          </p:cNvSpPr>
          <p:nvPr>
            <p:ph type="title"/>
          </p:nvPr>
        </p:nvSpPr>
        <p:spPr>
          <a:xfrm>
            <a:off x="2461261" y="135174"/>
            <a:ext cx="6400800" cy="655320"/>
          </a:xfrm>
          <a:solidFill>
            <a:srgbClr val="FFC000"/>
          </a:solidFill>
        </p:spPr>
        <p:txBody>
          <a:bodyPr/>
          <a:lstStyle/>
          <a:p>
            <a:pPr algn="ctr"/>
            <a:r>
              <a:rPr lang="en-US" sz="3200" dirty="0"/>
              <a:t>Identifying a Topic</a:t>
            </a:r>
          </a:p>
        </p:txBody>
      </p:sp>
      <p:pic>
        <p:nvPicPr>
          <p:cNvPr id="5" name="Picture 4">
            <a:extLst>
              <a:ext uri="{FF2B5EF4-FFF2-40B4-BE49-F238E27FC236}">
                <a16:creationId xmlns:a16="http://schemas.microsoft.com/office/drawing/2014/main" id="{5AA4193A-364D-4116-A4EF-C631556D9868}"/>
              </a:ext>
            </a:extLst>
          </p:cNvPr>
          <p:cNvPicPr>
            <a:picLocks noChangeAspect="1"/>
          </p:cNvPicPr>
          <p:nvPr/>
        </p:nvPicPr>
        <p:blipFill rotWithShape="1">
          <a:blip r:embed="rId3"/>
          <a:srcRect l="23735" r="24399"/>
          <a:stretch/>
        </p:blipFill>
        <p:spPr>
          <a:xfrm>
            <a:off x="1554479" y="2087880"/>
            <a:ext cx="6583637" cy="4505355"/>
          </a:xfrm>
          <a:prstGeom prst="rect">
            <a:avLst/>
          </a:prstGeom>
        </p:spPr>
      </p:pic>
      <p:sp>
        <p:nvSpPr>
          <p:cNvPr id="6" name="TextBox 5">
            <a:extLst>
              <a:ext uri="{FF2B5EF4-FFF2-40B4-BE49-F238E27FC236}">
                <a16:creationId xmlns:a16="http://schemas.microsoft.com/office/drawing/2014/main" id="{DF0EF398-1C91-4ECE-B5E5-2D382F69989C}"/>
              </a:ext>
            </a:extLst>
          </p:cNvPr>
          <p:cNvSpPr txBox="1"/>
          <p:nvPr/>
        </p:nvSpPr>
        <p:spPr>
          <a:xfrm>
            <a:off x="803910" y="1061605"/>
            <a:ext cx="7528560" cy="830997"/>
          </a:xfrm>
          <a:prstGeom prst="rect">
            <a:avLst/>
          </a:prstGeom>
          <a:noFill/>
        </p:spPr>
        <p:txBody>
          <a:bodyPr wrap="square" rtlCol="0">
            <a:spAutoFit/>
          </a:bodyPr>
          <a:lstStyle/>
          <a:p>
            <a:r>
              <a:rPr lang="en-US" sz="2400" dirty="0">
                <a:solidFill>
                  <a:srgbClr val="002060"/>
                </a:solidFill>
              </a:rPr>
              <a:t>When you select a specific tab, a list of topics within that subject will appear.</a:t>
            </a:r>
          </a:p>
        </p:txBody>
      </p:sp>
      <p:sp>
        <p:nvSpPr>
          <p:cNvPr id="7" name="TextBox 6">
            <a:extLst>
              <a:ext uri="{FF2B5EF4-FFF2-40B4-BE49-F238E27FC236}">
                <a16:creationId xmlns:a16="http://schemas.microsoft.com/office/drawing/2014/main" id="{D38D7CC6-F690-4079-A946-D4078BF82F69}"/>
              </a:ext>
            </a:extLst>
          </p:cNvPr>
          <p:cNvSpPr txBox="1"/>
          <p:nvPr/>
        </p:nvSpPr>
        <p:spPr>
          <a:xfrm>
            <a:off x="8756073" y="6449291"/>
            <a:ext cx="221672" cy="30008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2282465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TSP Benefits Comparison</a:t>
            </a:r>
          </a:p>
        </p:txBody>
      </p:sp>
      <p:pic>
        <p:nvPicPr>
          <p:cNvPr id="3" name="Picture 2" descr="C:\Users\N3THB\Documents\SBU Data\Outlook Data\Snagit1 (3).png">
            <a:extLst>
              <a:ext uri="{FF2B5EF4-FFF2-40B4-BE49-F238E27FC236}">
                <a16:creationId xmlns:a16="http://schemas.microsoft.com/office/drawing/2014/main" id="{D6D6A476-DC9C-40B1-96FE-A0BAA35F8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 y="1300701"/>
            <a:ext cx="7696200" cy="50285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EBB487-D09B-4B23-BE88-BE4DA6FB83E5}"/>
              </a:ext>
            </a:extLst>
          </p:cNvPr>
          <p:cNvSpPr txBox="1"/>
          <p:nvPr/>
        </p:nvSpPr>
        <p:spPr>
          <a:xfrm>
            <a:off x="8589818" y="6449291"/>
            <a:ext cx="387927" cy="300082"/>
          </a:xfrm>
          <a:prstGeom prst="rect">
            <a:avLst/>
          </a:prstGeom>
          <a:noFill/>
        </p:spPr>
        <p:txBody>
          <a:bodyPr wrap="square" rtlCol="0">
            <a:spAutoFit/>
          </a:bodyPr>
          <a:lstStyle/>
          <a:p>
            <a:pPr algn="ctr"/>
            <a:r>
              <a:rPr lang="en-US" dirty="0"/>
              <a:t>50</a:t>
            </a:r>
          </a:p>
        </p:txBody>
      </p:sp>
    </p:spTree>
    <p:extLst>
      <p:ext uri="{BB962C8B-B14F-4D97-AF65-F5344CB8AC3E}">
        <p14:creationId xmlns:p14="http://schemas.microsoft.com/office/powerpoint/2010/main" val="1149421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Retirement</a:t>
            </a:r>
          </a:p>
        </p:txBody>
      </p:sp>
      <p:sp>
        <p:nvSpPr>
          <p:cNvPr id="3" name="Content Placeholder 2">
            <a:extLst>
              <a:ext uri="{FF2B5EF4-FFF2-40B4-BE49-F238E27FC236}">
                <a16:creationId xmlns:a16="http://schemas.microsoft.com/office/drawing/2014/main" id="{62D4CF9B-20B0-422B-BBEB-7AA7B4334D33}"/>
              </a:ext>
            </a:extLst>
          </p:cNvPr>
          <p:cNvSpPr txBox="1">
            <a:spLocks/>
          </p:cNvSpPr>
          <p:nvPr/>
        </p:nvSpPr>
        <p:spPr>
          <a:xfrm>
            <a:off x="662940" y="1424939"/>
            <a:ext cx="7818120" cy="4945381"/>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0000"/>
              </a:lnSpc>
              <a:spcBef>
                <a:spcPts val="0"/>
              </a:spcBef>
              <a:buClr>
                <a:srgbClr val="F68A1E"/>
              </a:buClr>
              <a:buFont typeface="Wingdings" panose="05000000000000000000" pitchFamily="2" charset="2"/>
              <a:buChar char="Ø"/>
            </a:pPr>
            <a:r>
              <a:rPr lang="en-US" sz="1600" b="0" dirty="0">
                <a:solidFill>
                  <a:srgbClr val="002060"/>
                </a:solidFill>
              </a:rPr>
              <a:t>Full-time and part-time employees hired after 1983 are covered by Federal Employee’s Retirement System (FERS).</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FERS is administered by the Office of Personnel Management</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Participation is mandatory</a:t>
            </a:r>
          </a:p>
          <a:p>
            <a:pPr marL="285750" indent="-285750">
              <a:lnSpc>
                <a:spcPct val="100000"/>
              </a:lnSpc>
              <a:spcBef>
                <a:spcPts val="0"/>
              </a:spcBef>
              <a:buClr>
                <a:srgbClr val="F68A1E"/>
              </a:buClr>
              <a:buFont typeface="Wingdings" panose="05000000000000000000" pitchFamily="2" charset="2"/>
              <a:buChar char="Ø"/>
            </a:pPr>
            <a:r>
              <a:rPr lang="en-US" sz="1600" b="0" dirty="0">
                <a:solidFill>
                  <a:srgbClr val="002060"/>
                </a:solidFill>
              </a:rPr>
              <a:t>FERS-FRAE:</a:t>
            </a:r>
          </a:p>
          <a:p>
            <a:pPr lvl="3">
              <a:lnSpc>
                <a:spcPct val="100000"/>
              </a:lnSpc>
              <a:spcBef>
                <a:spcPts val="0"/>
              </a:spcBef>
              <a:buClr>
                <a:srgbClr val="F68A1E"/>
              </a:buClr>
              <a:buFont typeface="Arial" panose="020B0604020202020204" pitchFamily="34" charset="0"/>
              <a:buChar char="•"/>
            </a:pPr>
            <a:r>
              <a:rPr lang="en-US" sz="1400" dirty="0">
                <a:solidFill>
                  <a:srgbClr val="002060"/>
                </a:solidFill>
              </a:rPr>
              <a:t>New employees without prior federal civilian service hired after January 1, 2014</a:t>
            </a:r>
          </a:p>
          <a:p>
            <a:pPr lvl="3">
              <a:lnSpc>
                <a:spcPct val="100000"/>
              </a:lnSpc>
              <a:spcBef>
                <a:spcPts val="0"/>
              </a:spcBef>
              <a:buClr>
                <a:srgbClr val="F68A1E"/>
              </a:buClr>
              <a:buFont typeface="Arial" panose="020B0604020202020204" pitchFamily="34" charset="0"/>
              <a:buChar char="•"/>
            </a:pPr>
            <a:r>
              <a:rPr lang="en-US" sz="1400" b="0" dirty="0">
                <a:solidFill>
                  <a:srgbClr val="002060"/>
                </a:solidFill>
              </a:rPr>
              <a:t>FERS-FRAE participants contribute 4.4% of basic pay each pay period to their retirement.</a:t>
            </a:r>
          </a:p>
          <a:p>
            <a:pPr marL="377190" lvl="3" indent="0">
              <a:lnSpc>
                <a:spcPct val="100000"/>
              </a:lnSpc>
              <a:spcBef>
                <a:spcPts val="0"/>
              </a:spcBef>
              <a:buClr>
                <a:srgbClr val="F68A1E"/>
              </a:buClr>
              <a:buNone/>
            </a:pPr>
            <a:endParaRPr lang="en-US" sz="1000" b="0" dirty="0">
              <a:solidFill>
                <a:srgbClr val="002060"/>
              </a:solidFill>
            </a:endParaRPr>
          </a:p>
          <a:p>
            <a:pPr marL="285750" indent="-285750">
              <a:lnSpc>
                <a:spcPct val="100000"/>
              </a:lnSpc>
              <a:spcBef>
                <a:spcPts val="0"/>
              </a:spcBef>
              <a:buClr>
                <a:srgbClr val="F68A1E"/>
              </a:buClr>
              <a:buFont typeface="Wingdings" panose="05000000000000000000" pitchFamily="2" charset="2"/>
              <a:buChar char="Ø"/>
            </a:pPr>
            <a:r>
              <a:rPr lang="en-US" sz="1600" b="0" dirty="0">
                <a:solidFill>
                  <a:srgbClr val="002060"/>
                </a:solidFill>
              </a:rPr>
              <a:t>FERS-RAE:</a:t>
            </a:r>
          </a:p>
          <a:p>
            <a:pPr lvl="3">
              <a:lnSpc>
                <a:spcPct val="100000"/>
              </a:lnSpc>
              <a:spcBef>
                <a:spcPts val="0"/>
              </a:spcBef>
              <a:buClr>
                <a:srgbClr val="F68A1E"/>
              </a:buClr>
            </a:pPr>
            <a:r>
              <a:rPr lang="en-US" sz="1300" b="1" dirty="0">
                <a:solidFill>
                  <a:srgbClr val="002060"/>
                </a:solidFill>
              </a:rPr>
              <a:t>Any</a:t>
            </a:r>
            <a:r>
              <a:rPr lang="en-US" sz="1300" dirty="0">
                <a:solidFill>
                  <a:srgbClr val="002060"/>
                </a:solidFill>
              </a:rPr>
              <a:t> individual who receives an appointment not excluded from FERS coverage on or after January 1, 2013.</a:t>
            </a:r>
          </a:p>
          <a:p>
            <a:pPr lvl="3">
              <a:lnSpc>
                <a:spcPct val="100000"/>
              </a:lnSpc>
              <a:spcBef>
                <a:spcPts val="0"/>
              </a:spcBef>
              <a:buClr>
                <a:srgbClr val="F68A1E"/>
              </a:buClr>
            </a:pPr>
            <a:r>
              <a:rPr lang="en-US" sz="1300" dirty="0">
                <a:solidFill>
                  <a:srgbClr val="002060"/>
                </a:solidFill>
              </a:rPr>
              <a:t>FERS-RAE participants contribute 3.1% of basic pay each pay period to their retirement.</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Agency contributes each pay period</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Provides a monthly benefit called an annuity if you retire</a:t>
            </a:r>
          </a:p>
          <a:p>
            <a:pPr marL="285750" indent="-285750">
              <a:lnSpc>
                <a:spcPct val="150000"/>
              </a:lnSpc>
              <a:spcBef>
                <a:spcPts val="0"/>
              </a:spcBef>
              <a:buClr>
                <a:srgbClr val="F68A1E"/>
              </a:buClr>
              <a:buFont typeface="Wingdings" panose="05000000000000000000" pitchFamily="2" charset="2"/>
              <a:buChar char="Ø"/>
            </a:pPr>
            <a:r>
              <a:rPr lang="en-US" sz="1600" b="0" dirty="0">
                <a:solidFill>
                  <a:srgbClr val="002060"/>
                </a:solidFill>
              </a:rPr>
              <a:t>For information visit </a:t>
            </a:r>
            <a:r>
              <a:rPr lang="en-US" sz="1600" b="0" dirty="0">
                <a:solidFill>
                  <a:srgbClr val="00B0F0"/>
                </a:solidFill>
                <a:hlinkClick r:id="rId3">
                  <a:extLst>
                    <a:ext uri="{A12FA001-AC4F-418D-AE19-62706E023703}">
                      <ahyp:hlinkClr xmlns:ahyp="http://schemas.microsoft.com/office/drawing/2018/hyperlinkcolor" val="tx"/>
                    </a:ext>
                  </a:extLst>
                </a:hlinkClick>
              </a:rPr>
              <a:t>https://www.opm.gov/retirement-services/fers-information/</a:t>
            </a:r>
            <a:endParaRPr lang="en-US" sz="1600" b="0" dirty="0">
              <a:solidFill>
                <a:srgbClr val="00B0F0"/>
              </a:solidFill>
            </a:endParaRPr>
          </a:p>
          <a:p>
            <a:pPr>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id="{82DC3C23-7E19-473E-8868-AD94D8581D2C}"/>
              </a:ext>
            </a:extLst>
          </p:cNvPr>
          <p:cNvSpPr txBox="1"/>
          <p:nvPr/>
        </p:nvSpPr>
        <p:spPr>
          <a:xfrm>
            <a:off x="8589818" y="6449291"/>
            <a:ext cx="387927" cy="300082"/>
          </a:xfrm>
          <a:prstGeom prst="rect">
            <a:avLst/>
          </a:prstGeom>
          <a:noFill/>
        </p:spPr>
        <p:txBody>
          <a:bodyPr wrap="square" rtlCol="0">
            <a:spAutoFit/>
          </a:bodyPr>
          <a:lstStyle/>
          <a:p>
            <a:pPr algn="ctr"/>
            <a:r>
              <a:rPr lang="en-US" dirty="0"/>
              <a:t>51</a:t>
            </a:r>
          </a:p>
        </p:txBody>
      </p:sp>
    </p:spTree>
    <p:extLst>
      <p:ext uri="{BB962C8B-B14F-4D97-AF65-F5344CB8AC3E}">
        <p14:creationId xmlns:p14="http://schemas.microsoft.com/office/powerpoint/2010/main" val="2483255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800" dirty="0"/>
              <a:t>GRB Platform 24/7 from Work or Home</a:t>
            </a:r>
          </a:p>
        </p:txBody>
      </p:sp>
      <p:sp>
        <p:nvSpPr>
          <p:cNvPr id="3" name="Rectangle 3">
            <a:extLst>
              <a:ext uri="{FF2B5EF4-FFF2-40B4-BE49-F238E27FC236}">
                <a16:creationId xmlns:a16="http://schemas.microsoft.com/office/drawing/2014/main" id="{5B7EDC74-762F-47C0-9BFE-5B4B6D562E73}"/>
              </a:ext>
            </a:extLst>
          </p:cNvPr>
          <p:cNvSpPr txBox="1">
            <a:spLocks noChangeArrowheads="1"/>
          </p:cNvSpPr>
          <p:nvPr/>
        </p:nvSpPr>
        <p:spPr>
          <a:xfrm>
            <a:off x="868777" y="1276957"/>
            <a:ext cx="7620000" cy="4954941"/>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altLang="en-US" b="0" dirty="0">
                <a:solidFill>
                  <a:srgbClr val="002060"/>
                </a:solidFill>
              </a:rPr>
              <a:t>The Government Retirement &amp; Benefits (GRB) Platform connects you to your Federal Benefits 24/7.  It is an easy-to-use enterprise system that is integrated with Personnel/Payroll systems, it can provide government employees with access to current information regarding government wide benefits programs such as:</a:t>
            </a:r>
          </a:p>
          <a:p>
            <a:pPr marL="685800" lvl="1">
              <a:buClr>
                <a:srgbClr val="F68A1E"/>
              </a:buClr>
              <a:buFont typeface="Wingdings" panose="05000000000000000000" pitchFamily="2" charset="2"/>
              <a:buChar char="Ø"/>
            </a:pPr>
            <a:r>
              <a:rPr lang="en-US" altLang="en-US" dirty="0">
                <a:solidFill>
                  <a:srgbClr val="002060"/>
                </a:solidFill>
              </a:rPr>
              <a:t>Retirement</a:t>
            </a:r>
          </a:p>
          <a:p>
            <a:pPr marL="685800" lvl="1">
              <a:buClr>
                <a:srgbClr val="F68A1E"/>
              </a:buClr>
              <a:buFont typeface="Wingdings" panose="05000000000000000000" pitchFamily="2" charset="2"/>
              <a:buChar char="Ø"/>
            </a:pPr>
            <a:r>
              <a:rPr lang="en-US" altLang="en-US" dirty="0">
                <a:solidFill>
                  <a:srgbClr val="002060"/>
                </a:solidFill>
              </a:rPr>
              <a:t>Thrift Savings Plan (TSP)</a:t>
            </a:r>
          </a:p>
          <a:p>
            <a:pPr marL="685800" lvl="1">
              <a:buClr>
                <a:srgbClr val="F68A1E"/>
              </a:buClr>
              <a:buFont typeface="Wingdings" panose="05000000000000000000" pitchFamily="2" charset="2"/>
              <a:buChar char="Ø"/>
            </a:pPr>
            <a:r>
              <a:rPr lang="en-US" altLang="en-US" dirty="0">
                <a:solidFill>
                  <a:srgbClr val="002060"/>
                </a:solidFill>
              </a:rPr>
              <a:t>Health Insurance</a:t>
            </a:r>
          </a:p>
          <a:p>
            <a:pPr marL="685800" lvl="1">
              <a:buClr>
                <a:srgbClr val="F68A1E"/>
              </a:buClr>
              <a:buFont typeface="Wingdings" panose="05000000000000000000" pitchFamily="2" charset="2"/>
              <a:buChar char="Ø"/>
            </a:pPr>
            <a:r>
              <a:rPr lang="en-US" altLang="en-US" dirty="0">
                <a:solidFill>
                  <a:srgbClr val="002060"/>
                </a:solidFill>
              </a:rPr>
              <a:t>Life Insurance</a:t>
            </a:r>
          </a:p>
          <a:p>
            <a:pPr marL="685800" lvl="1">
              <a:buClr>
                <a:srgbClr val="F68A1E"/>
              </a:buClr>
              <a:buFont typeface="Wingdings" panose="05000000000000000000" pitchFamily="2" charset="2"/>
              <a:buChar char="Ø"/>
            </a:pPr>
            <a:r>
              <a:rPr lang="en-US" altLang="en-US" dirty="0">
                <a:solidFill>
                  <a:srgbClr val="002060"/>
                </a:solidFill>
              </a:rPr>
              <a:t>Dental &amp; Vision Insurance</a:t>
            </a:r>
          </a:p>
          <a:p>
            <a:pPr marL="685800" lvl="1">
              <a:buClr>
                <a:srgbClr val="F68A1E"/>
              </a:buClr>
              <a:buFont typeface="Wingdings" panose="05000000000000000000" pitchFamily="2" charset="2"/>
              <a:buChar char="Ø"/>
            </a:pPr>
            <a:r>
              <a:rPr lang="en-US" altLang="en-US" dirty="0">
                <a:solidFill>
                  <a:srgbClr val="002060"/>
                </a:solidFill>
              </a:rPr>
              <a:t>Flexible Spending Accounts</a:t>
            </a:r>
          </a:p>
          <a:p>
            <a:pPr marL="685800" lvl="1">
              <a:buClr>
                <a:srgbClr val="F68A1E"/>
              </a:buClr>
              <a:buFont typeface="Wingdings" panose="05000000000000000000" pitchFamily="2" charset="2"/>
              <a:buChar char="Ø"/>
            </a:pPr>
            <a:r>
              <a:rPr lang="en-US" altLang="en-US" dirty="0">
                <a:solidFill>
                  <a:srgbClr val="002060"/>
                </a:solidFill>
              </a:rPr>
              <a:t>Social Security </a:t>
            </a:r>
          </a:p>
          <a:p>
            <a:pPr marL="685800" lvl="1">
              <a:buClr>
                <a:srgbClr val="F68A1E"/>
              </a:buClr>
              <a:buFont typeface="Wingdings" panose="05000000000000000000" pitchFamily="2" charset="2"/>
              <a:buChar char="Ø"/>
            </a:pPr>
            <a:r>
              <a:rPr lang="en-US" altLang="en-US" dirty="0">
                <a:solidFill>
                  <a:srgbClr val="002060"/>
                </a:solidFill>
              </a:rPr>
              <a:t>Pay &amp; Leave </a:t>
            </a:r>
          </a:p>
          <a:p>
            <a:pPr marL="685800" lvl="1">
              <a:buClr>
                <a:srgbClr val="F68A1E"/>
              </a:buClr>
              <a:buFont typeface="Wingdings" panose="05000000000000000000" pitchFamily="2" charset="2"/>
              <a:buChar char="Ø"/>
            </a:pPr>
            <a:r>
              <a:rPr lang="en-US" altLang="en-US" dirty="0">
                <a:solidFill>
                  <a:srgbClr val="002060"/>
                </a:solidFill>
              </a:rPr>
              <a:t>Workers Compensation Benefits</a:t>
            </a:r>
          </a:p>
        </p:txBody>
      </p:sp>
      <p:sp>
        <p:nvSpPr>
          <p:cNvPr id="7" name="TextBox 6">
            <a:extLst>
              <a:ext uri="{FF2B5EF4-FFF2-40B4-BE49-F238E27FC236}">
                <a16:creationId xmlns:a16="http://schemas.microsoft.com/office/drawing/2014/main" id="{49C01BF1-5BED-43CD-84C3-66A14B5A7AEC}"/>
              </a:ext>
            </a:extLst>
          </p:cNvPr>
          <p:cNvSpPr txBox="1"/>
          <p:nvPr/>
        </p:nvSpPr>
        <p:spPr>
          <a:xfrm>
            <a:off x="8589818" y="6449291"/>
            <a:ext cx="387927" cy="300082"/>
          </a:xfrm>
          <a:prstGeom prst="rect">
            <a:avLst/>
          </a:prstGeom>
          <a:noFill/>
        </p:spPr>
        <p:txBody>
          <a:bodyPr wrap="square" rtlCol="0">
            <a:spAutoFit/>
          </a:bodyPr>
          <a:lstStyle/>
          <a:p>
            <a:pPr algn="ctr"/>
            <a:r>
              <a:rPr lang="en-US" dirty="0"/>
              <a:t>52</a:t>
            </a:r>
          </a:p>
        </p:txBody>
      </p:sp>
    </p:spTree>
    <p:extLst>
      <p:ext uri="{BB962C8B-B14F-4D97-AF65-F5344CB8AC3E}">
        <p14:creationId xmlns:p14="http://schemas.microsoft.com/office/powerpoint/2010/main" val="1129456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800" dirty="0"/>
              <a:t>Accessing GRB Platform from work</a:t>
            </a:r>
          </a:p>
        </p:txBody>
      </p:sp>
      <p:sp>
        <p:nvSpPr>
          <p:cNvPr id="3" name="TextBox 2">
            <a:extLst>
              <a:ext uri="{FF2B5EF4-FFF2-40B4-BE49-F238E27FC236}">
                <a16:creationId xmlns:a16="http://schemas.microsoft.com/office/drawing/2014/main" id="{641C4BAA-1DED-40AE-B604-8910E4C53261}"/>
              </a:ext>
            </a:extLst>
          </p:cNvPr>
          <p:cNvSpPr txBox="1"/>
          <p:nvPr/>
        </p:nvSpPr>
        <p:spPr>
          <a:xfrm>
            <a:off x="550122" y="1044959"/>
            <a:ext cx="8427623" cy="1754326"/>
          </a:xfrm>
          <a:prstGeom prst="rect">
            <a:avLst/>
          </a:prstGeom>
          <a:noFill/>
        </p:spPr>
        <p:txBody>
          <a:bodyPr wrap="square" rtlCol="0">
            <a:spAutoFit/>
          </a:bodyPr>
          <a:lstStyle/>
          <a:p>
            <a:pPr algn="ctr"/>
            <a:endParaRPr lang="en-US" sz="2000" dirty="0">
              <a:solidFill>
                <a:srgbClr val="002060"/>
              </a:solidFill>
            </a:endParaRPr>
          </a:p>
          <a:p>
            <a:r>
              <a:rPr lang="en-US" sz="1600" dirty="0">
                <a:solidFill>
                  <a:schemeClr val="tx2"/>
                </a:solidFill>
              </a:rPr>
              <a:t>Your GRB account will be accessible after you receive your first salary check.  You must use your work computer to establish your GRB account the first time, then you will be able to access your account from your home devices. </a:t>
            </a:r>
          </a:p>
          <a:p>
            <a:pPr algn="ctr"/>
            <a:endParaRPr lang="en-US" sz="2000" dirty="0">
              <a:solidFill>
                <a:srgbClr val="002060"/>
              </a:solidFill>
            </a:endParaRPr>
          </a:p>
          <a:p>
            <a:pPr algn="ctr"/>
            <a:r>
              <a:rPr lang="en-US" sz="2000" dirty="0">
                <a:solidFill>
                  <a:srgbClr val="002060"/>
                </a:solidFill>
              </a:rPr>
              <a:t>From the IRS Source home page select Employee Resources</a:t>
            </a:r>
          </a:p>
        </p:txBody>
      </p:sp>
      <p:pic>
        <p:nvPicPr>
          <p:cNvPr id="2" name="Picture 1">
            <a:extLst>
              <a:ext uri="{FF2B5EF4-FFF2-40B4-BE49-F238E27FC236}">
                <a16:creationId xmlns:a16="http://schemas.microsoft.com/office/drawing/2014/main" id="{3A72F0FC-B41E-4A1E-8E00-EAF82E6CD6DF}"/>
              </a:ext>
            </a:extLst>
          </p:cNvPr>
          <p:cNvPicPr>
            <a:picLocks noChangeAspect="1"/>
          </p:cNvPicPr>
          <p:nvPr/>
        </p:nvPicPr>
        <p:blipFill>
          <a:blip r:embed="rId3"/>
          <a:stretch>
            <a:fillRect/>
          </a:stretch>
        </p:blipFill>
        <p:spPr>
          <a:xfrm>
            <a:off x="1876425" y="2864868"/>
            <a:ext cx="5663075" cy="3993132"/>
          </a:xfrm>
          <a:prstGeom prst="rect">
            <a:avLst/>
          </a:prstGeom>
        </p:spPr>
      </p:pic>
      <p:sp>
        <p:nvSpPr>
          <p:cNvPr id="7" name="TextBox 6">
            <a:extLst>
              <a:ext uri="{FF2B5EF4-FFF2-40B4-BE49-F238E27FC236}">
                <a16:creationId xmlns:a16="http://schemas.microsoft.com/office/drawing/2014/main" id="{1DDB9D92-35A0-4D36-9F59-D436862B8F6C}"/>
              </a:ext>
            </a:extLst>
          </p:cNvPr>
          <p:cNvSpPr txBox="1"/>
          <p:nvPr/>
        </p:nvSpPr>
        <p:spPr>
          <a:xfrm>
            <a:off x="8589818" y="6449291"/>
            <a:ext cx="387927" cy="300082"/>
          </a:xfrm>
          <a:prstGeom prst="rect">
            <a:avLst/>
          </a:prstGeom>
          <a:noFill/>
        </p:spPr>
        <p:txBody>
          <a:bodyPr wrap="square" rtlCol="0">
            <a:spAutoFit/>
          </a:bodyPr>
          <a:lstStyle/>
          <a:p>
            <a:pPr algn="ctr"/>
            <a:r>
              <a:rPr lang="en-US" dirty="0"/>
              <a:t>53</a:t>
            </a:r>
          </a:p>
        </p:txBody>
      </p:sp>
    </p:spTree>
    <p:extLst>
      <p:ext uri="{BB962C8B-B14F-4D97-AF65-F5344CB8AC3E}">
        <p14:creationId xmlns:p14="http://schemas.microsoft.com/office/powerpoint/2010/main" val="195449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800" dirty="0"/>
              <a:t>Accessing GRB Platform from Work</a:t>
            </a:r>
          </a:p>
        </p:txBody>
      </p:sp>
      <p:sp>
        <p:nvSpPr>
          <p:cNvPr id="3" name="TextBox 2">
            <a:extLst>
              <a:ext uri="{FF2B5EF4-FFF2-40B4-BE49-F238E27FC236}">
                <a16:creationId xmlns:a16="http://schemas.microsoft.com/office/drawing/2014/main" id="{207B7967-D900-4EC8-96FC-45EDFF571B8B}"/>
              </a:ext>
            </a:extLst>
          </p:cNvPr>
          <p:cNvSpPr txBox="1"/>
          <p:nvPr/>
        </p:nvSpPr>
        <p:spPr>
          <a:xfrm>
            <a:off x="1584184" y="1127469"/>
            <a:ext cx="6389152" cy="461665"/>
          </a:xfrm>
          <a:prstGeom prst="rect">
            <a:avLst/>
          </a:prstGeom>
          <a:noFill/>
        </p:spPr>
        <p:txBody>
          <a:bodyPr wrap="square" rtlCol="0">
            <a:spAutoFit/>
          </a:bodyPr>
          <a:lstStyle/>
          <a:p>
            <a:pPr algn="ctr"/>
            <a:r>
              <a:rPr lang="en-US" sz="2400" dirty="0">
                <a:solidFill>
                  <a:srgbClr val="002060"/>
                </a:solidFill>
              </a:rPr>
              <a:t>Select Retirement from the list of options</a:t>
            </a:r>
          </a:p>
        </p:txBody>
      </p:sp>
      <p:pic>
        <p:nvPicPr>
          <p:cNvPr id="4" name="Picture 3">
            <a:extLst>
              <a:ext uri="{FF2B5EF4-FFF2-40B4-BE49-F238E27FC236}">
                <a16:creationId xmlns:a16="http://schemas.microsoft.com/office/drawing/2014/main" id="{A230D94B-A383-48BF-8AEF-0E3853AA4835}"/>
              </a:ext>
            </a:extLst>
          </p:cNvPr>
          <p:cNvPicPr/>
          <p:nvPr/>
        </p:nvPicPr>
        <p:blipFill rotWithShape="1">
          <a:blip r:embed="rId3"/>
          <a:srcRect l="18257" t="8719" r="19795"/>
          <a:stretch/>
        </p:blipFill>
        <p:spPr bwMode="auto">
          <a:xfrm>
            <a:off x="1089369" y="1799678"/>
            <a:ext cx="6965262" cy="452453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1737906-1784-4CA3-BC23-35D180511CF0}"/>
              </a:ext>
            </a:extLst>
          </p:cNvPr>
          <p:cNvSpPr txBox="1"/>
          <p:nvPr/>
        </p:nvSpPr>
        <p:spPr>
          <a:xfrm>
            <a:off x="8589818" y="6449291"/>
            <a:ext cx="387927" cy="300082"/>
          </a:xfrm>
          <a:prstGeom prst="rect">
            <a:avLst/>
          </a:prstGeom>
          <a:noFill/>
        </p:spPr>
        <p:txBody>
          <a:bodyPr wrap="square" rtlCol="0">
            <a:spAutoFit/>
          </a:bodyPr>
          <a:lstStyle/>
          <a:p>
            <a:pPr algn="ctr"/>
            <a:r>
              <a:rPr lang="en-US" dirty="0"/>
              <a:t>54</a:t>
            </a:r>
          </a:p>
        </p:txBody>
      </p:sp>
    </p:spTree>
    <p:extLst>
      <p:ext uri="{BB962C8B-B14F-4D97-AF65-F5344CB8AC3E}">
        <p14:creationId xmlns:p14="http://schemas.microsoft.com/office/powerpoint/2010/main" val="320054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800" dirty="0"/>
              <a:t>Accessing GRB Platform from Work</a:t>
            </a:r>
          </a:p>
        </p:txBody>
      </p:sp>
      <p:sp>
        <p:nvSpPr>
          <p:cNvPr id="3" name="TextBox 2">
            <a:extLst>
              <a:ext uri="{FF2B5EF4-FFF2-40B4-BE49-F238E27FC236}">
                <a16:creationId xmlns:a16="http://schemas.microsoft.com/office/drawing/2014/main" id="{0AFFDD4D-2925-4E44-A3DB-D3A27FB53288}"/>
              </a:ext>
            </a:extLst>
          </p:cNvPr>
          <p:cNvSpPr txBox="1"/>
          <p:nvPr/>
        </p:nvSpPr>
        <p:spPr>
          <a:xfrm>
            <a:off x="273738" y="1074566"/>
            <a:ext cx="8144664" cy="707886"/>
          </a:xfrm>
          <a:prstGeom prst="rect">
            <a:avLst/>
          </a:prstGeom>
          <a:noFill/>
        </p:spPr>
        <p:txBody>
          <a:bodyPr wrap="square" rtlCol="0">
            <a:spAutoFit/>
          </a:bodyPr>
          <a:lstStyle/>
          <a:p>
            <a:r>
              <a:rPr lang="en-US" sz="2000" dirty="0">
                <a:solidFill>
                  <a:srgbClr val="002060"/>
                </a:solidFill>
              </a:rPr>
              <a:t>Select the </a:t>
            </a:r>
            <a:r>
              <a:rPr lang="en-US" sz="2000" dirty="0">
                <a:solidFill>
                  <a:srgbClr val="00B0F0"/>
                </a:solidFill>
              </a:rPr>
              <a:t>GRB Platform </a:t>
            </a:r>
            <a:r>
              <a:rPr lang="en-US" sz="2000" dirty="0">
                <a:solidFill>
                  <a:srgbClr val="002060"/>
                </a:solidFill>
              </a:rPr>
              <a:t>link listed in the Platform-employee benefits information.</a:t>
            </a:r>
          </a:p>
        </p:txBody>
      </p:sp>
      <p:pic>
        <p:nvPicPr>
          <p:cNvPr id="4" name="Picture 3">
            <a:extLst>
              <a:ext uri="{FF2B5EF4-FFF2-40B4-BE49-F238E27FC236}">
                <a16:creationId xmlns:a16="http://schemas.microsoft.com/office/drawing/2014/main" id="{915764D6-2B2F-4591-8E51-78A496E891FB}"/>
              </a:ext>
            </a:extLst>
          </p:cNvPr>
          <p:cNvPicPr/>
          <p:nvPr/>
        </p:nvPicPr>
        <p:blipFill rotWithShape="1">
          <a:blip r:embed="rId3"/>
          <a:srcRect l="18566" t="8937" r="12915"/>
          <a:stretch/>
        </p:blipFill>
        <p:spPr bwMode="auto">
          <a:xfrm>
            <a:off x="1461390" y="2041085"/>
            <a:ext cx="6400800" cy="4320858"/>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07CF8BE-6A17-4419-9112-C8073C432BF6}"/>
              </a:ext>
            </a:extLst>
          </p:cNvPr>
          <p:cNvSpPr txBox="1"/>
          <p:nvPr/>
        </p:nvSpPr>
        <p:spPr>
          <a:xfrm>
            <a:off x="8623069" y="6449291"/>
            <a:ext cx="387927" cy="300082"/>
          </a:xfrm>
          <a:prstGeom prst="rect">
            <a:avLst/>
          </a:prstGeom>
          <a:noFill/>
        </p:spPr>
        <p:txBody>
          <a:bodyPr wrap="square" rtlCol="0">
            <a:spAutoFit/>
          </a:bodyPr>
          <a:lstStyle/>
          <a:p>
            <a:pPr algn="ctr"/>
            <a:r>
              <a:rPr lang="en-US" dirty="0"/>
              <a:t>55</a:t>
            </a:r>
          </a:p>
        </p:txBody>
      </p:sp>
    </p:spTree>
    <p:extLst>
      <p:ext uri="{BB962C8B-B14F-4D97-AF65-F5344CB8AC3E}">
        <p14:creationId xmlns:p14="http://schemas.microsoft.com/office/powerpoint/2010/main" val="2790469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Narrowing Topic Choices</a:t>
            </a:r>
          </a:p>
        </p:txBody>
      </p:sp>
      <p:sp>
        <p:nvSpPr>
          <p:cNvPr id="3" name="TextBox 2">
            <a:extLst>
              <a:ext uri="{FF2B5EF4-FFF2-40B4-BE49-F238E27FC236}">
                <a16:creationId xmlns:a16="http://schemas.microsoft.com/office/drawing/2014/main" id="{B1A828AC-F618-42EA-BDCD-FA934D77209F}"/>
              </a:ext>
            </a:extLst>
          </p:cNvPr>
          <p:cNvSpPr txBox="1"/>
          <p:nvPr/>
        </p:nvSpPr>
        <p:spPr>
          <a:xfrm>
            <a:off x="1348789" y="999315"/>
            <a:ext cx="6934200" cy="400110"/>
          </a:xfrm>
          <a:prstGeom prst="rect">
            <a:avLst/>
          </a:prstGeom>
          <a:noFill/>
        </p:spPr>
        <p:txBody>
          <a:bodyPr wrap="square" rtlCol="0">
            <a:spAutoFit/>
          </a:bodyPr>
          <a:lstStyle/>
          <a:p>
            <a:pPr algn="ctr"/>
            <a:r>
              <a:rPr lang="en-US" sz="2000" dirty="0">
                <a:solidFill>
                  <a:srgbClr val="002060"/>
                </a:solidFill>
              </a:rPr>
              <a:t>Input “GRB Platform in your search engine</a:t>
            </a:r>
          </a:p>
        </p:txBody>
      </p:sp>
      <p:pic>
        <p:nvPicPr>
          <p:cNvPr id="4" name="Picture 3">
            <a:extLst>
              <a:ext uri="{FF2B5EF4-FFF2-40B4-BE49-F238E27FC236}">
                <a16:creationId xmlns:a16="http://schemas.microsoft.com/office/drawing/2014/main" id="{D1D7F2EC-94FD-4AC0-915B-94D26089C8DD}"/>
              </a:ext>
            </a:extLst>
          </p:cNvPr>
          <p:cNvPicPr/>
          <p:nvPr/>
        </p:nvPicPr>
        <p:blipFill rotWithShape="1">
          <a:blip r:embed="rId3"/>
          <a:srcRect l="21544" t="18888" r="20092" b="36131"/>
          <a:stretch/>
        </p:blipFill>
        <p:spPr bwMode="auto">
          <a:xfrm>
            <a:off x="2438400" y="1630904"/>
            <a:ext cx="4648200" cy="156109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64866AB-8409-4DC7-A3C2-2E9005BDE1C9}"/>
              </a:ext>
            </a:extLst>
          </p:cNvPr>
          <p:cNvSpPr txBox="1"/>
          <p:nvPr/>
        </p:nvSpPr>
        <p:spPr>
          <a:xfrm>
            <a:off x="448464" y="3387129"/>
            <a:ext cx="8363556" cy="400110"/>
          </a:xfrm>
          <a:prstGeom prst="rect">
            <a:avLst/>
          </a:prstGeom>
          <a:noFill/>
        </p:spPr>
        <p:txBody>
          <a:bodyPr wrap="square" rtlCol="0">
            <a:spAutoFit/>
          </a:bodyPr>
          <a:lstStyle/>
          <a:p>
            <a:r>
              <a:rPr lang="en-US" sz="2000" dirty="0">
                <a:solidFill>
                  <a:srgbClr val="002060"/>
                </a:solidFill>
              </a:rPr>
              <a:t>Select GRB Platform:1.2.106.34 – Post-Sign In from the list of options</a:t>
            </a:r>
          </a:p>
        </p:txBody>
      </p:sp>
      <p:pic>
        <p:nvPicPr>
          <p:cNvPr id="7" name="Picture 6">
            <a:extLst>
              <a:ext uri="{FF2B5EF4-FFF2-40B4-BE49-F238E27FC236}">
                <a16:creationId xmlns:a16="http://schemas.microsoft.com/office/drawing/2014/main" id="{BEA41503-FDD1-442B-8C5C-022826E2A006}"/>
              </a:ext>
            </a:extLst>
          </p:cNvPr>
          <p:cNvPicPr/>
          <p:nvPr/>
        </p:nvPicPr>
        <p:blipFill rotWithShape="1">
          <a:blip r:embed="rId4"/>
          <a:srcRect r="42145" b="39182"/>
          <a:stretch/>
        </p:blipFill>
        <p:spPr bwMode="auto">
          <a:xfrm>
            <a:off x="1866900" y="3970621"/>
            <a:ext cx="5710389" cy="252919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79774D9-0EDD-44AC-B02F-828567DBF4F5}"/>
              </a:ext>
            </a:extLst>
          </p:cNvPr>
          <p:cNvSpPr txBox="1"/>
          <p:nvPr/>
        </p:nvSpPr>
        <p:spPr>
          <a:xfrm>
            <a:off x="8589818" y="6449291"/>
            <a:ext cx="387927" cy="300082"/>
          </a:xfrm>
          <a:prstGeom prst="rect">
            <a:avLst/>
          </a:prstGeom>
          <a:noFill/>
        </p:spPr>
        <p:txBody>
          <a:bodyPr wrap="square" rtlCol="0">
            <a:spAutoFit/>
          </a:bodyPr>
          <a:lstStyle/>
          <a:p>
            <a:pPr algn="ctr"/>
            <a:r>
              <a:rPr lang="en-US" dirty="0"/>
              <a:t>56</a:t>
            </a:r>
          </a:p>
        </p:txBody>
      </p:sp>
    </p:spTree>
    <p:extLst>
      <p:ext uri="{BB962C8B-B14F-4D97-AF65-F5344CB8AC3E}">
        <p14:creationId xmlns:p14="http://schemas.microsoft.com/office/powerpoint/2010/main" val="188432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GRB Platform Login Page</a:t>
            </a:r>
          </a:p>
        </p:txBody>
      </p:sp>
      <p:sp>
        <p:nvSpPr>
          <p:cNvPr id="3" name="TextBox 2">
            <a:extLst>
              <a:ext uri="{FF2B5EF4-FFF2-40B4-BE49-F238E27FC236}">
                <a16:creationId xmlns:a16="http://schemas.microsoft.com/office/drawing/2014/main" id="{DFA2EFF8-5470-4078-8B6D-BDA7D58F803F}"/>
              </a:ext>
            </a:extLst>
          </p:cNvPr>
          <p:cNvSpPr txBox="1"/>
          <p:nvPr/>
        </p:nvSpPr>
        <p:spPr>
          <a:xfrm>
            <a:off x="256265" y="1191548"/>
            <a:ext cx="8506735" cy="2308324"/>
          </a:xfrm>
          <a:prstGeom prst="rect">
            <a:avLst/>
          </a:prstGeom>
          <a:noFill/>
        </p:spPr>
        <p:txBody>
          <a:bodyPr wrap="square" rtlCol="0">
            <a:spAutoFit/>
          </a:bodyPr>
          <a:lstStyle/>
          <a:p>
            <a:r>
              <a:rPr lang="en-US" sz="1800" dirty="0">
                <a:solidFill>
                  <a:srgbClr val="002060"/>
                </a:solidFill>
              </a:rPr>
              <a:t>Click on the </a:t>
            </a:r>
            <a:r>
              <a:rPr lang="en-US" sz="1800" u="sng" dirty="0">
                <a:solidFill>
                  <a:srgbClr val="002060"/>
                </a:solidFill>
              </a:rPr>
              <a:t>New User? Create account link.  </a:t>
            </a:r>
            <a:r>
              <a:rPr lang="en-US" sz="1800" dirty="0">
                <a:solidFill>
                  <a:srgbClr val="002060"/>
                </a:solidFill>
              </a:rPr>
              <a:t>You will be asked to verify your identity.  You will need your:</a:t>
            </a:r>
          </a:p>
          <a:p>
            <a:pPr algn="ctr"/>
            <a:r>
              <a:rPr lang="en-US" sz="1800" dirty="0">
                <a:solidFill>
                  <a:srgbClr val="002060"/>
                </a:solidFill>
              </a:rPr>
              <a:t>Social Security Number</a:t>
            </a:r>
          </a:p>
          <a:p>
            <a:pPr algn="ctr"/>
            <a:r>
              <a:rPr lang="en-US" sz="1800" dirty="0">
                <a:solidFill>
                  <a:srgbClr val="002060"/>
                </a:solidFill>
              </a:rPr>
              <a:t>First Name</a:t>
            </a:r>
          </a:p>
          <a:p>
            <a:pPr algn="ctr"/>
            <a:r>
              <a:rPr lang="en-US" sz="1800" dirty="0">
                <a:solidFill>
                  <a:srgbClr val="002060"/>
                </a:solidFill>
              </a:rPr>
              <a:t>Last Name</a:t>
            </a:r>
          </a:p>
          <a:p>
            <a:pPr algn="ctr"/>
            <a:r>
              <a:rPr lang="en-US" sz="1800" dirty="0">
                <a:solidFill>
                  <a:srgbClr val="002060"/>
                </a:solidFill>
              </a:rPr>
              <a:t>Date of Birth</a:t>
            </a:r>
          </a:p>
          <a:p>
            <a:pPr algn="ctr"/>
            <a:r>
              <a:rPr lang="en-US" sz="1800" dirty="0">
                <a:solidFill>
                  <a:srgbClr val="002060"/>
                </a:solidFill>
              </a:rPr>
              <a:t>Work Email (@irs.gov)</a:t>
            </a:r>
          </a:p>
          <a:p>
            <a:r>
              <a:rPr lang="en-US" sz="1800" dirty="0">
                <a:solidFill>
                  <a:srgbClr val="002060"/>
                </a:solidFill>
              </a:rPr>
              <a:t>You may also be asked to supply a license number.  IRS’s license number is </a:t>
            </a:r>
            <a:r>
              <a:rPr lang="en-US" sz="1800" b="1" dirty="0">
                <a:solidFill>
                  <a:srgbClr val="002060"/>
                </a:solidFill>
              </a:rPr>
              <a:t>1112</a:t>
            </a:r>
            <a:endParaRPr lang="en-US" sz="1800" dirty="0">
              <a:solidFill>
                <a:srgbClr val="002060"/>
              </a:solidFill>
            </a:endParaRPr>
          </a:p>
        </p:txBody>
      </p:sp>
      <p:pic>
        <p:nvPicPr>
          <p:cNvPr id="4" name="Picture 3">
            <a:extLst>
              <a:ext uri="{FF2B5EF4-FFF2-40B4-BE49-F238E27FC236}">
                <a16:creationId xmlns:a16="http://schemas.microsoft.com/office/drawing/2014/main" id="{2D7EFA21-B26B-499B-AB09-AC3356D8EA8A}"/>
              </a:ext>
            </a:extLst>
          </p:cNvPr>
          <p:cNvPicPr/>
          <p:nvPr/>
        </p:nvPicPr>
        <p:blipFill rotWithShape="1">
          <a:blip r:embed="rId3"/>
          <a:srcRect b="28216"/>
          <a:stretch/>
        </p:blipFill>
        <p:spPr>
          <a:xfrm>
            <a:off x="1948196" y="3622275"/>
            <a:ext cx="5486400" cy="3075112"/>
          </a:xfrm>
          <a:prstGeom prst="rect">
            <a:avLst/>
          </a:prstGeom>
        </p:spPr>
      </p:pic>
      <p:sp>
        <p:nvSpPr>
          <p:cNvPr id="7" name="TextBox 6">
            <a:extLst>
              <a:ext uri="{FF2B5EF4-FFF2-40B4-BE49-F238E27FC236}">
                <a16:creationId xmlns:a16="http://schemas.microsoft.com/office/drawing/2014/main" id="{F4FB536A-D02C-45CC-B358-8418AA025D23}"/>
              </a:ext>
            </a:extLst>
          </p:cNvPr>
          <p:cNvSpPr txBox="1"/>
          <p:nvPr/>
        </p:nvSpPr>
        <p:spPr>
          <a:xfrm>
            <a:off x="8589818" y="6449291"/>
            <a:ext cx="387927" cy="300082"/>
          </a:xfrm>
          <a:prstGeom prst="rect">
            <a:avLst/>
          </a:prstGeom>
          <a:noFill/>
        </p:spPr>
        <p:txBody>
          <a:bodyPr wrap="square" rtlCol="0">
            <a:spAutoFit/>
          </a:bodyPr>
          <a:lstStyle/>
          <a:p>
            <a:pPr algn="ctr"/>
            <a:r>
              <a:rPr lang="en-US" dirty="0"/>
              <a:t>57</a:t>
            </a:r>
          </a:p>
        </p:txBody>
      </p:sp>
    </p:spTree>
    <p:extLst>
      <p:ext uri="{BB962C8B-B14F-4D97-AF65-F5344CB8AC3E}">
        <p14:creationId xmlns:p14="http://schemas.microsoft.com/office/powerpoint/2010/main" val="1714285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Landing Page</a:t>
            </a:r>
          </a:p>
        </p:txBody>
      </p:sp>
      <p:pic>
        <p:nvPicPr>
          <p:cNvPr id="3" name="Picture 3">
            <a:extLst>
              <a:ext uri="{FF2B5EF4-FFF2-40B4-BE49-F238E27FC236}">
                <a16:creationId xmlns:a16="http://schemas.microsoft.com/office/drawing/2014/main" id="{61597566-3D32-484E-A9AF-5314C3E9D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2" y="1123159"/>
            <a:ext cx="6550025" cy="435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FA46160-DE6E-4414-99F6-5B076197FCA7}"/>
              </a:ext>
            </a:extLst>
          </p:cNvPr>
          <p:cNvSpPr txBox="1">
            <a:spLocks noChangeArrowheads="1"/>
          </p:cNvSpPr>
          <p:nvPr/>
        </p:nvSpPr>
        <p:spPr>
          <a:xfrm>
            <a:off x="7246765" y="1703581"/>
            <a:ext cx="1571080" cy="2664572"/>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ltLang="en-US" b="0" dirty="0">
                <a:solidFill>
                  <a:srgbClr val="002060"/>
                </a:solidFill>
              </a:rPr>
              <a:t>After logging into the GRB Platform you initially arrive at the “Landing Page”, here you will see several tiles with each tile representing a specific federal benefit program </a:t>
            </a:r>
          </a:p>
          <a:p>
            <a:pPr algn="ctr"/>
            <a:endParaRPr lang="en-US" altLang="en-US" sz="1400" dirty="0"/>
          </a:p>
        </p:txBody>
      </p:sp>
      <p:sp>
        <p:nvSpPr>
          <p:cNvPr id="6" name="Rectangle 3">
            <a:extLst>
              <a:ext uri="{FF2B5EF4-FFF2-40B4-BE49-F238E27FC236}">
                <a16:creationId xmlns:a16="http://schemas.microsoft.com/office/drawing/2014/main" id="{52299972-7C1F-475D-AA0C-6AB502BB8E56}"/>
              </a:ext>
            </a:extLst>
          </p:cNvPr>
          <p:cNvSpPr txBox="1">
            <a:spLocks noChangeArrowheads="1"/>
          </p:cNvSpPr>
          <p:nvPr/>
        </p:nvSpPr>
        <p:spPr bwMode="auto">
          <a:xfrm>
            <a:off x="627413" y="5734841"/>
            <a:ext cx="7889174"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defRPr sz="16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Font typeface="Times" charset="0"/>
              <a:buChar char="•"/>
              <a:defRPr sz="1600">
                <a:solidFill>
                  <a:schemeClr val="tx1"/>
                </a:solidFill>
                <a:latin typeface="+mn-lt"/>
                <a:ea typeface="+mn-ea"/>
              </a:defRPr>
            </a:lvl2pPr>
            <a:lvl3pPr marL="1085850" indent="-228600" algn="l" rtl="0" eaLnBrk="0" fontAlgn="base" hangingPunct="0">
              <a:spcBef>
                <a:spcPct val="20000"/>
              </a:spcBef>
              <a:spcAft>
                <a:spcPct val="0"/>
              </a:spcAft>
              <a:buClr>
                <a:schemeClr val="hlink"/>
              </a:buClr>
              <a:buFont typeface="Times" charset="0"/>
              <a:defRPr sz="1600">
                <a:solidFill>
                  <a:schemeClr val="tx1"/>
                </a:solidFill>
                <a:latin typeface="+mn-lt"/>
                <a:ea typeface="+mn-ea"/>
              </a:defRPr>
            </a:lvl3pPr>
            <a:lvl4pPr marL="1428750" indent="-228600" algn="l" rtl="0" eaLnBrk="0" fontAlgn="base" hangingPunct="0">
              <a:spcBef>
                <a:spcPct val="20000"/>
              </a:spcBef>
              <a:spcAft>
                <a:spcPct val="0"/>
              </a:spcAft>
              <a:buClr>
                <a:schemeClr val="folHlink"/>
              </a:buClr>
              <a:buFont typeface="Times" charset="0"/>
              <a:buChar char="•"/>
              <a:defRPr sz="1600">
                <a:solidFill>
                  <a:schemeClr val="tx1"/>
                </a:solidFill>
                <a:latin typeface="+mn-lt"/>
                <a:ea typeface="+mn-ea"/>
              </a:defRPr>
            </a:lvl4pPr>
            <a:lvl5pPr marL="1771650" indent="-228600" algn="l" rtl="0" eaLnBrk="0" fontAlgn="base" hangingPunct="0">
              <a:spcBef>
                <a:spcPct val="20000"/>
              </a:spcBef>
              <a:spcAft>
                <a:spcPct val="0"/>
              </a:spcAft>
              <a:buClr>
                <a:schemeClr val="folHlink"/>
              </a:buClr>
              <a:buFont typeface="Times" charset="0"/>
              <a:defRPr sz="1600">
                <a:solidFill>
                  <a:schemeClr val="tx1"/>
                </a:solidFill>
                <a:latin typeface="+mn-lt"/>
                <a:ea typeface="+mn-ea"/>
              </a:defRPr>
            </a:lvl5pPr>
            <a:lvl6pPr marL="2228850" indent="-228600" algn="l" rtl="0" eaLnBrk="1" fontAlgn="base" hangingPunct="1">
              <a:spcBef>
                <a:spcPct val="20000"/>
              </a:spcBef>
              <a:spcAft>
                <a:spcPct val="0"/>
              </a:spcAft>
              <a:buClr>
                <a:schemeClr val="folHlink"/>
              </a:buClr>
              <a:buFont typeface="Times" charset="0"/>
              <a:defRPr sz="1600">
                <a:solidFill>
                  <a:schemeClr val="tx1"/>
                </a:solidFill>
                <a:latin typeface="+mn-lt"/>
                <a:ea typeface="+mn-ea"/>
              </a:defRPr>
            </a:lvl6pPr>
            <a:lvl7pPr marL="2686050" indent="-228600" algn="l" rtl="0" eaLnBrk="1" fontAlgn="base" hangingPunct="1">
              <a:spcBef>
                <a:spcPct val="20000"/>
              </a:spcBef>
              <a:spcAft>
                <a:spcPct val="0"/>
              </a:spcAft>
              <a:buClr>
                <a:schemeClr val="folHlink"/>
              </a:buClr>
              <a:buFont typeface="Times" charset="0"/>
              <a:defRPr sz="1600">
                <a:solidFill>
                  <a:schemeClr val="tx1"/>
                </a:solidFill>
                <a:latin typeface="+mn-lt"/>
                <a:ea typeface="+mn-ea"/>
              </a:defRPr>
            </a:lvl7pPr>
            <a:lvl8pPr marL="3143250" indent="-228600" algn="l" rtl="0" eaLnBrk="1" fontAlgn="base" hangingPunct="1">
              <a:spcBef>
                <a:spcPct val="20000"/>
              </a:spcBef>
              <a:spcAft>
                <a:spcPct val="0"/>
              </a:spcAft>
              <a:buClr>
                <a:schemeClr val="folHlink"/>
              </a:buClr>
              <a:buFont typeface="Times" charset="0"/>
              <a:defRPr sz="1600">
                <a:solidFill>
                  <a:schemeClr val="tx1"/>
                </a:solidFill>
                <a:latin typeface="+mn-lt"/>
                <a:ea typeface="+mn-ea"/>
              </a:defRPr>
            </a:lvl8pPr>
            <a:lvl9pPr marL="3600450" indent="-228600" algn="l" rtl="0" eaLnBrk="1" fontAlgn="base" hangingPunct="1">
              <a:spcBef>
                <a:spcPct val="20000"/>
              </a:spcBef>
              <a:spcAft>
                <a:spcPct val="0"/>
              </a:spcAft>
              <a:buClr>
                <a:schemeClr val="folHlink"/>
              </a:buClr>
              <a:buFont typeface="Times" charset="0"/>
              <a:defRPr sz="1600">
                <a:solidFill>
                  <a:schemeClr val="tx1"/>
                </a:solidFill>
                <a:latin typeface="+mn-lt"/>
                <a:ea typeface="+mn-ea"/>
              </a:defRPr>
            </a:lvl9pPr>
          </a:lstStyle>
          <a:p>
            <a:pPr marL="0" indent="0" eaLnBrk="1" hangingPunct="1"/>
            <a:r>
              <a:rPr lang="en-US" altLang="en-US" sz="1500" kern="0" dirty="0">
                <a:solidFill>
                  <a:srgbClr val="002060"/>
                </a:solidFill>
              </a:rPr>
              <a:t>To access information about a federal benefit program simply click the tile and it will expand to fill the window</a:t>
            </a:r>
          </a:p>
        </p:txBody>
      </p:sp>
      <p:sp>
        <p:nvSpPr>
          <p:cNvPr id="8" name="TextBox 7">
            <a:extLst>
              <a:ext uri="{FF2B5EF4-FFF2-40B4-BE49-F238E27FC236}">
                <a16:creationId xmlns:a16="http://schemas.microsoft.com/office/drawing/2014/main" id="{488CC2D2-056F-4FC6-9B5C-F8035852E625}"/>
              </a:ext>
            </a:extLst>
          </p:cNvPr>
          <p:cNvSpPr txBox="1"/>
          <p:nvPr/>
        </p:nvSpPr>
        <p:spPr>
          <a:xfrm>
            <a:off x="8589818" y="6449291"/>
            <a:ext cx="387927" cy="300082"/>
          </a:xfrm>
          <a:prstGeom prst="rect">
            <a:avLst/>
          </a:prstGeom>
          <a:noFill/>
        </p:spPr>
        <p:txBody>
          <a:bodyPr wrap="square" rtlCol="0">
            <a:spAutoFit/>
          </a:bodyPr>
          <a:lstStyle/>
          <a:p>
            <a:pPr algn="ctr"/>
            <a:r>
              <a:rPr lang="en-US" dirty="0"/>
              <a:t>58</a:t>
            </a:r>
          </a:p>
        </p:txBody>
      </p:sp>
    </p:spTree>
    <p:extLst>
      <p:ext uri="{BB962C8B-B14F-4D97-AF65-F5344CB8AC3E}">
        <p14:creationId xmlns:p14="http://schemas.microsoft.com/office/powerpoint/2010/main" val="2814219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Additional Features</a:t>
            </a:r>
          </a:p>
        </p:txBody>
      </p:sp>
      <p:pic>
        <p:nvPicPr>
          <p:cNvPr id="3" name="Picture 2">
            <a:extLst>
              <a:ext uri="{FF2B5EF4-FFF2-40B4-BE49-F238E27FC236}">
                <a16:creationId xmlns:a16="http://schemas.microsoft.com/office/drawing/2014/main" id="{7F680C3C-EABF-40BF-A333-0635FC4F3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61" y="2440342"/>
            <a:ext cx="7543800" cy="280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7FF5B09-F93F-44BD-9346-3454DB421118}"/>
              </a:ext>
            </a:extLst>
          </p:cNvPr>
          <p:cNvSpPr txBox="1">
            <a:spLocks noChangeArrowheads="1"/>
          </p:cNvSpPr>
          <p:nvPr/>
        </p:nvSpPr>
        <p:spPr>
          <a:xfrm>
            <a:off x="641706" y="1384706"/>
            <a:ext cx="7860588" cy="605253"/>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ltLang="en-US" sz="1800" b="0" dirty="0">
                <a:solidFill>
                  <a:srgbClr val="002060"/>
                </a:solidFill>
              </a:rPr>
              <a:t>To access the additional features in the GRB Platform, just click on the drop-down menu at the top of GRB and the menu window will appear</a:t>
            </a:r>
          </a:p>
        </p:txBody>
      </p:sp>
      <p:sp>
        <p:nvSpPr>
          <p:cNvPr id="7" name="TextBox 6">
            <a:extLst>
              <a:ext uri="{FF2B5EF4-FFF2-40B4-BE49-F238E27FC236}">
                <a16:creationId xmlns:a16="http://schemas.microsoft.com/office/drawing/2014/main" id="{C8953896-99D2-4677-8A70-7E0EA6886AE4}"/>
              </a:ext>
            </a:extLst>
          </p:cNvPr>
          <p:cNvSpPr txBox="1"/>
          <p:nvPr/>
        </p:nvSpPr>
        <p:spPr>
          <a:xfrm>
            <a:off x="8589818" y="6449291"/>
            <a:ext cx="387927" cy="300082"/>
          </a:xfrm>
          <a:prstGeom prst="rect">
            <a:avLst/>
          </a:prstGeom>
          <a:noFill/>
        </p:spPr>
        <p:txBody>
          <a:bodyPr wrap="square" rtlCol="0">
            <a:spAutoFit/>
          </a:bodyPr>
          <a:lstStyle/>
          <a:p>
            <a:pPr algn="ctr"/>
            <a:r>
              <a:rPr lang="en-US" dirty="0"/>
              <a:t>59</a:t>
            </a:r>
          </a:p>
        </p:txBody>
      </p:sp>
    </p:spTree>
    <p:extLst>
      <p:ext uri="{BB962C8B-B14F-4D97-AF65-F5344CB8AC3E}">
        <p14:creationId xmlns:p14="http://schemas.microsoft.com/office/powerpoint/2010/main" val="11751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70579C-0C8E-40D5-89E6-A47556FE4A7F}"/>
              </a:ext>
            </a:extLst>
          </p:cNvPr>
          <p:cNvSpPr>
            <a:spLocks noGrp="1"/>
          </p:cNvSpPr>
          <p:nvPr>
            <p:ph type="title"/>
          </p:nvPr>
        </p:nvSpPr>
        <p:spPr>
          <a:xfrm>
            <a:off x="2455789" y="160613"/>
            <a:ext cx="6444371" cy="655320"/>
          </a:xfrm>
          <a:solidFill>
            <a:srgbClr val="FFC000"/>
          </a:solidFill>
        </p:spPr>
        <p:txBody>
          <a:bodyPr/>
          <a:lstStyle/>
          <a:p>
            <a:pPr algn="ctr"/>
            <a:r>
              <a:rPr lang="en-US" sz="3200" dirty="0"/>
              <a:t>Narrowing Topic Choices</a:t>
            </a:r>
          </a:p>
        </p:txBody>
      </p:sp>
      <p:pic>
        <p:nvPicPr>
          <p:cNvPr id="5" name="Picture 4">
            <a:extLst>
              <a:ext uri="{FF2B5EF4-FFF2-40B4-BE49-F238E27FC236}">
                <a16:creationId xmlns:a16="http://schemas.microsoft.com/office/drawing/2014/main" id="{18C7ADBF-B985-47A5-AD74-0D5E9D995D84}"/>
              </a:ext>
            </a:extLst>
          </p:cNvPr>
          <p:cNvPicPr>
            <a:picLocks noChangeAspect="1"/>
          </p:cNvPicPr>
          <p:nvPr/>
        </p:nvPicPr>
        <p:blipFill rotWithShape="1">
          <a:blip r:embed="rId3"/>
          <a:srcRect l="14166" r="25000"/>
          <a:stretch/>
        </p:blipFill>
        <p:spPr>
          <a:xfrm>
            <a:off x="886487" y="1699162"/>
            <a:ext cx="7525993" cy="4721822"/>
          </a:xfrm>
          <a:prstGeom prst="rect">
            <a:avLst/>
          </a:prstGeom>
        </p:spPr>
      </p:pic>
      <p:sp>
        <p:nvSpPr>
          <p:cNvPr id="6" name="TextBox 5">
            <a:extLst>
              <a:ext uri="{FF2B5EF4-FFF2-40B4-BE49-F238E27FC236}">
                <a16:creationId xmlns:a16="http://schemas.microsoft.com/office/drawing/2014/main" id="{2DCDEC3D-8BEF-4FB8-BB55-D44327E92E86}"/>
              </a:ext>
            </a:extLst>
          </p:cNvPr>
          <p:cNvSpPr txBox="1"/>
          <p:nvPr/>
        </p:nvSpPr>
        <p:spPr>
          <a:xfrm>
            <a:off x="1143000" y="1026715"/>
            <a:ext cx="7162800" cy="461665"/>
          </a:xfrm>
          <a:prstGeom prst="rect">
            <a:avLst/>
          </a:prstGeom>
          <a:noFill/>
        </p:spPr>
        <p:txBody>
          <a:bodyPr wrap="square" rtlCol="0">
            <a:spAutoFit/>
          </a:bodyPr>
          <a:lstStyle/>
          <a:p>
            <a:r>
              <a:rPr lang="en-US" sz="2400" dirty="0"/>
              <a:t>You can continue to research the topics as needed</a:t>
            </a:r>
          </a:p>
        </p:txBody>
      </p:sp>
      <p:sp>
        <p:nvSpPr>
          <p:cNvPr id="7" name="TextBox 6">
            <a:extLst>
              <a:ext uri="{FF2B5EF4-FFF2-40B4-BE49-F238E27FC236}">
                <a16:creationId xmlns:a16="http://schemas.microsoft.com/office/drawing/2014/main" id="{DE3E3EF1-1358-472D-9C6E-ADB7DC37DF81}"/>
              </a:ext>
            </a:extLst>
          </p:cNvPr>
          <p:cNvSpPr txBox="1"/>
          <p:nvPr/>
        </p:nvSpPr>
        <p:spPr>
          <a:xfrm>
            <a:off x="8756073" y="6449291"/>
            <a:ext cx="221672" cy="30008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178532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Videos, Documents, Forms, Links</a:t>
            </a:r>
          </a:p>
        </p:txBody>
      </p:sp>
      <p:sp>
        <p:nvSpPr>
          <p:cNvPr id="3" name="TextBox 2">
            <a:extLst>
              <a:ext uri="{FF2B5EF4-FFF2-40B4-BE49-F238E27FC236}">
                <a16:creationId xmlns:a16="http://schemas.microsoft.com/office/drawing/2014/main" id="{18FE090B-AA4B-4462-8AED-ED4F85BC94F9}"/>
              </a:ext>
            </a:extLst>
          </p:cNvPr>
          <p:cNvSpPr txBox="1"/>
          <p:nvPr/>
        </p:nvSpPr>
        <p:spPr>
          <a:xfrm>
            <a:off x="278108" y="1141735"/>
            <a:ext cx="5448297" cy="784830"/>
          </a:xfrm>
          <a:prstGeom prst="rect">
            <a:avLst/>
          </a:prstGeom>
          <a:noFill/>
        </p:spPr>
        <p:txBody>
          <a:bodyPr wrap="square" rtlCol="0">
            <a:spAutoFit/>
          </a:bodyPr>
          <a:lstStyle/>
          <a:p>
            <a:pPr algn="ctr" eaLnBrk="1" hangingPunct="1"/>
            <a:r>
              <a:rPr lang="en-US" altLang="en-US" sz="1500" dirty="0">
                <a:solidFill>
                  <a:srgbClr val="002060"/>
                </a:solidFill>
              </a:rPr>
              <a:t>To view any videos, documents, forms or external links in the GRB Platform you can go to the “Resource Library” on the Menu window</a:t>
            </a:r>
          </a:p>
        </p:txBody>
      </p:sp>
      <p:pic>
        <p:nvPicPr>
          <p:cNvPr id="4" name="Picture 5">
            <a:extLst>
              <a:ext uri="{FF2B5EF4-FFF2-40B4-BE49-F238E27FC236}">
                <a16:creationId xmlns:a16="http://schemas.microsoft.com/office/drawing/2014/main" id="{5885E6CC-679B-40A8-B798-E62D673E4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61" y="2127973"/>
            <a:ext cx="4852990"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1C3A5502-D356-4BC1-943B-CD05CC185D9E}"/>
              </a:ext>
            </a:extLst>
          </p:cNvPr>
          <p:cNvSpPr txBox="1"/>
          <p:nvPr/>
        </p:nvSpPr>
        <p:spPr>
          <a:xfrm>
            <a:off x="677246" y="4113074"/>
            <a:ext cx="4267199" cy="323165"/>
          </a:xfrm>
          <a:prstGeom prst="rect">
            <a:avLst/>
          </a:prstGeom>
          <a:noFill/>
        </p:spPr>
        <p:txBody>
          <a:bodyPr wrap="square" rtlCol="0">
            <a:spAutoFit/>
          </a:bodyPr>
          <a:lstStyle/>
          <a:p>
            <a:pPr algn="ctr" eaLnBrk="1" hangingPunct="1"/>
            <a:r>
              <a:rPr lang="en-US" altLang="en-US" sz="1500" dirty="0">
                <a:solidFill>
                  <a:srgbClr val="002060"/>
                </a:solidFill>
              </a:rPr>
              <a:t>or the “Resources” area on the benefit tiles</a:t>
            </a:r>
          </a:p>
        </p:txBody>
      </p:sp>
      <p:pic>
        <p:nvPicPr>
          <p:cNvPr id="7" name="Picture 6">
            <a:extLst>
              <a:ext uri="{FF2B5EF4-FFF2-40B4-BE49-F238E27FC236}">
                <a16:creationId xmlns:a16="http://schemas.microsoft.com/office/drawing/2014/main" id="{B797B8E2-170C-450D-A5C6-145BD2555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31" y="4611802"/>
            <a:ext cx="4667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8A75993-1F25-40D5-95AA-06B29B282292}"/>
              </a:ext>
            </a:extLst>
          </p:cNvPr>
          <p:cNvSpPr txBox="1"/>
          <p:nvPr/>
        </p:nvSpPr>
        <p:spPr>
          <a:xfrm>
            <a:off x="5726405" y="1926565"/>
            <a:ext cx="3033198" cy="3970318"/>
          </a:xfrm>
          <a:prstGeom prst="rect">
            <a:avLst/>
          </a:prstGeom>
          <a:noFill/>
        </p:spPr>
        <p:txBody>
          <a:bodyPr wrap="square" rtlCol="0">
            <a:spAutoFit/>
          </a:bodyPr>
          <a:lstStyle/>
          <a:p>
            <a:r>
              <a:rPr lang="en-US" sz="1400" dirty="0"/>
              <a:t>The GRB Platform provides information (e-seminar) videos such as: </a:t>
            </a:r>
          </a:p>
          <a:p>
            <a:pPr marL="285750" indent="-285750">
              <a:buFont typeface="Arial" panose="020B0604020202020204" pitchFamily="34" charset="0"/>
              <a:buChar char="•"/>
            </a:pPr>
            <a:r>
              <a:rPr lang="en-US" sz="1400" dirty="0"/>
              <a:t>Retirement for FERS or CSRS Employees</a:t>
            </a:r>
          </a:p>
          <a:p>
            <a:pPr marL="285750" indent="-285750">
              <a:buFont typeface="Arial" panose="020B0604020202020204" pitchFamily="34" charset="0"/>
              <a:buChar char="•"/>
            </a:pPr>
            <a:r>
              <a:rPr lang="en-US" sz="1400" dirty="0"/>
              <a:t>Retirement for Special Group Employees (Law Enforcement)</a:t>
            </a:r>
          </a:p>
          <a:p>
            <a:pPr marL="285750" indent="-285750">
              <a:buFont typeface="Arial" panose="020B0604020202020204" pitchFamily="34" charset="0"/>
              <a:buChar char="•"/>
            </a:pPr>
            <a:r>
              <a:rPr lang="en-US" sz="1400" dirty="0"/>
              <a:t>FEDVIP (Dental &amp; Vision)</a:t>
            </a:r>
          </a:p>
          <a:p>
            <a:pPr marL="285750" indent="-285750">
              <a:buFont typeface="Arial" panose="020B0604020202020204" pitchFamily="34" charset="0"/>
              <a:buChar char="•"/>
            </a:pPr>
            <a:r>
              <a:rPr lang="en-US" sz="1400" dirty="0"/>
              <a:t>Life Insurance</a:t>
            </a:r>
          </a:p>
          <a:p>
            <a:pPr marL="285750" indent="-285750">
              <a:buFont typeface="Arial" panose="020B0604020202020204" pitchFamily="34" charset="0"/>
              <a:buChar char="•"/>
            </a:pPr>
            <a:r>
              <a:rPr lang="en-US" sz="1400" dirty="0"/>
              <a:t>Health Insurance</a:t>
            </a:r>
          </a:p>
          <a:p>
            <a:pPr marL="285750" indent="-285750">
              <a:buFont typeface="Arial" panose="020B0604020202020204" pitchFamily="34" charset="0"/>
              <a:buChar char="•"/>
            </a:pPr>
            <a:r>
              <a:rPr lang="en-US" sz="1400" dirty="0"/>
              <a:t>Medicare</a:t>
            </a:r>
          </a:p>
          <a:p>
            <a:pPr marL="285750" indent="-285750">
              <a:buFont typeface="Arial" panose="020B0604020202020204" pitchFamily="34" charset="0"/>
              <a:buChar char="•"/>
            </a:pPr>
            <a:r>
              <a:rPr lang="en-US" sz="1400" dirty="0"/>
              <a:t>Long Term Care Insurance</a:t>
            </a:r>
          </a:p>
          <a:p>
            <a:pPr marL="285750" indent="-285750">
              <a:buFont typeface="Arial" panose="020B0604020202020204" pitchFamily="34" charset="0"/>
              <a:buChar char="•"/>
            </a:pPr>
            <a:r>
              <a:rPr lang="en-US" sz="1400" dirty="0"/>
              <a:t>Flexible Spending Accounts</a:t>
            </a:r>
          </a:p>
          <a:p>
            <a:pPr marL="285750" indent="-285750">
              <a:buFont typeface="Arial" panose="020B0604020202020204" pitchFamily="34" charset="0"/>
              <a:buChar char="•"/>
            </a:pPr>
            <a:r>
              <a:rPr lang="en-US" sz="1400" dirty="0"/>
              <a:t>TSP</a:t>
            </a:r>
          </a:p>
          <a:p>
            <a:pPr marL="285750" indent="-285750">
              <a:buFont typeface="Arial" panose="020B0604020202020204" pitchFamily="34" charset="0"/>
              <a:buChar char="•"/>
            </a:pPr>
            <a:r>
              <a:rPr lang="en-US" sz="1400" dirty="0"/>
              <a:t>Social Security</a:t>
            </a:r>
          </a:p>
          <a:p>
            <a:pPr marL="285750" indent="-285750">
              <a:buFont typeface="Arial" panose="020B0604020202020204" pitchFamily="34" charset="0"/>
              <a:buChar char="•"/>
            </a:pPr>
            <a:r>
              <a:rPr lang="en-US" sz="1400" dirty="0"/>
              <a:t>Financial Planning</a:t>
            </a:r>
          </a:p>
          <a:p>
            <a:pPr marL="285750" indent="-285750">
              <a:buFont typeface="Arial" panose="020B0604020202020204" pitchFamily="34" charset="0"/>
              <a:buChar char="•"/>
            </a:pPr>
            <a:r>
              <a:rPr lang="en-US" sz="1400" b="1" dirty="0"/>
              <a:t>New Employee Benefits Orientation</a:t>
            </a:r>
          </a:p>
        </p:txBody>
      </p:sp>
      <p:sp>
        <p:nvSpPr>
          <p:cNvPr id="10" name="TextBox 9">
            <a:extLst>
              <a:ext uri="{FF2B5EF4-FFF2-40B4-BE49-F238E27FC236}">
                <a16:creationId xmlns:a16="http://schemas.microsoft.com/office/drawing/2014/main" id="{6DB3EE2F-C258-4C6A-9D5B-7381F6514020}"/>
              </a:ext>
            </a:extLst>
          </p:cNvPr>
          <p:cNvSpPr txBox="1"/>
          <p:nvPr/>
        </p:nvSpPr>
        <p:spPr>
          <a:xfrm>
            <a:off x="8589818" y="6449291"/>
            <a:ext cx="387927" cy="300082"/>
          </a:xfrm>
          <a:prstGeom prst="rect">
            <a:avLst/>
          </a:prstGeom>
          <a:noFill/>
        </p:spPr>
        <p:txBody>
          <a:bodyPr wrap="square" rtlCol="0">
            <a:spAutoFit/>
          </a:bodyPr>
          <a:lstStyle/>
          <a:p>
            <a:pPr algn="ctr"/>
            <a:r>
              <a:rPr lang="en-US" dirty="0"/>
              <a:t>60</a:t>
            </a:r>
          </a:p>
        </p:txBody>
      </p:sp>
    </p:spTree>
    <p:extLst>
      <p:ext uri="{BB962C8B-B14F-4D97-AF65-F5344CB8AC3E}">
        <p14:creationId xmlns:p14="http://schemas.microsoft.com/office/powerpoint/2010/main" val="3433232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State Tax Withholding</a:t>
            </a:r>
          </a:p>
        </p:txBody>
      </p:sp>
      <p:sp>
        <p:nvSpPr>
          <p:cNvPr id="3" name="Content Placeholder 2">
            <a:extLst>
              <a:ext uri="{FF2B5EF4-FFF2-40B4-BE49-F238E27FC236}">
                <a16:creationId xmlns:a16="http://schemas.microsoft.com/office/drawing/2014/main" id="{A6734394-30D9-4979-9D40-FE937D6783A9}"/>
              </a:ext>
            </a:extLst>
          </p:cNvPr>
          <p:cNvSpPr txBox="1">
            <a:spLocks/>
          </p:cNvSpPr>
          <p:nvPr/>
        </p:nvSpPr>
        <p:spPr>
          <a:xfrm>
            <a:off x="800100" y="1452320"/>
            <a:ext cx="7543800" cy="4476719"/>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0000"/>
              </a:lnSpc>
              <a:buClr>
                <a:srgbClr val="F68A1E"/>
              </a:buClr>
              <a:buFont typeface="Wingdings" panose="05000000000000000000" pitchFamily="2" charset="2"/>
              <a:buChar char="Ø"/>
            </a:pPr>
            <a:r>
              <a:rPr lang="en-US" sz="1800" b="0" dirty="0">
                <a:solidFill>
                  <a:srgbClr val="002060"/>
                </a:solidFill>
              </a:rPr>
              <a:t>State Tax is withheld based on an employee’s duty station.  Not an employee’s resident state.  However, some states may have reciprocal agreements with nearby states, which allow employees to waive the duty station withholding and withhold based on their state of residence.</a:t>
            </a:r>
            <a:endParaRPr lang="en-US" sz="1200" b="0" dirty="0">
              <a:solidFill>
                <a:srgbClr val="002060"/>
              </a:solidFill>
            </a:endParaRPr>
          </a:p>
          <a:p>
            <a:pPr marL="285750" indent="-285750">
              <a:lnSpc>
                <a:spcPct val="100000"/>
              </a:lnSpc>
              <a:buClr>
                <a:srgbClr val="F68A1E"/>
              </a:buClr>
              <a:buFont typeface="Wingdings" panose="05000000000000000000" pitchFamily="2" charset="2"/>
              <a:buChar char="Ø"/>
            </a:pPr>
            <a:r>
              <a:rPr lang="en-US" sz="1800" b="0" dirty="0">
                <a:solidFill>
                  <a:srgbClr val="002060"/>
                </a:solidFill>
              </a:rPr>
              <a:t>To change your state tax withholding from one state to another, a paper state tax withholding form must be completed and forwarded to the IRS Philadelphia Payroll Center for Processing.</a:t>
            </a:r>
          </a:p>
          <a:p>
            <a:pPr marL="285750" indent="-285750">
              <a:lnSpc>
                <a:spcPct val="100000"/>
              </a:lnSpc>
              <a:buClr>
                <a:srgbClr val="F68A1E"/>
              </a:buClr>
              <a:buFont typeface="Wingdings" panose="05000000000000000000" pitchFamily="2" charset="2"/>
              <a:buChar char="Ø"/>
            </a:pPr>
            <a:r>
              <a:rPr lang="en-US" sz="1800" b="0" dirty="0">
                <a:solidFill>
                  <a:srgbClr val="002060"/>
                </a:solidFill>
              </a:rPr>
              <a:t>Fax: 855-207-0459 Attn: IRS Payroll Center, Admin Payroll Branch</a:t>
            </a:r>
          </a:p>
          <a:p>
            <a:pPr marL="285750" indent="-285750">
              <a:lnSpc>
                <a:spcPct val="100000"/>
              </a:lnSpc>
              <a:buClr>
                <a:srgbClr val="F68A1E"/>
              </a:buClr>
              <a:buFont typeface="Wingdings" panose="05000000000000000000" pitchFamily="2" charset="2"/>
              <a:buChar char="Ø"/>
            </a:pPr>
            <a:r>
              <a:rPr lang="en-US" sz="1800" b="0" dirty="0">
                <a:solidFill>
                  <a:srgbClr val="002060"/>
                </a:solidFill>
              </a:rPr>
              <a:t>Email: </a:t>
            </a:r>
            <a:r>
              <a:rPr lang="en-US" sz="1800" b="0" dirty="0" err="1">
                <a:solidFill>
                  <a:srgbClr val="002060"/>
                </a:solidFill>
              </a:rPr>
              <a:t>HCO.PPSP.PHI.ACCESSIONS@IRS.Gov</a:t>
            </a:r>
            <a:endParaRPr lang="en-US" sz="1200" b="0" dirty="0">
              <a:solidFill>
                <a:srgbClr val="002060"/>
              </a:solidFill>
            </a:endParaRPr>
          </a:p>
          <a:p>
            <a:pPr marL="285750" indent="-285750">
              <a:lnSpc>
                <a:spcPct val="100000"/>
              </a:lnSpc>
              <a:buClr>
                <a:srgbClr val="F68A1E"/>
              </a:buClr>
              <a:buFont typeface="Wingdings" panose="05000000000000000000" pitchFamily="2" charset="2"/>
              <a:buChar char="Ø"/>
            </a:pPr>
            <a:r>
              <a:rPr lang="en-US" sz="1800" b="0" dirty="0">
                <a:solidFill>
                  <a:srgbClr val="002060"/>
                </a:solidFill>
              </a:rPr>
              <a:t>To obtain the form, contact Payroll &amp; Benefits at 866-743-5748, option 1 for ERC and then option 3 for Payroll &amp; Benefits</a:t>
            </a:r>
            <a:endParaRPr lang="en-US" sz="1800" dirty="0"/>
          </a:p>
          <a:p>
            <a:pPr>
              <a:lnSpc>
                <a:spcPct val="100000"/>
              </a:lnSpc>
            </a:pPr>
            <a:endParaRPr lang="en-US" sz="1800" dirty="0"/>
          </a:p>
          <a:p>
            <a:pPr>
              <a:lnSpc>
                <a:spcPct val="100000"/>
              </a:lnSpc>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id="{9C1A2B37-B25C-4DBA-8DBA-02845EAC47C8}"/>
              </a:ext>
            </a:extLst>
          </p:cNvPr>
          <p:cNvSpPr txBox="1"/>
          <p:nvPr/>
        </p:nvSpPr>
        <p:spPr>
          <a:xfrm>
            <a:off x="8589818" y="6449291"/>
            <a:ext cx="387927" cy="300082"/>
          </a:xfrm>
          <a:prstGeom prst="rect">
            <a:avLst/>
          </a:prstGeom>
          <a:noFill/>
        </p:spPr>
        <p:txBody>
          <a:bodyPr wrap="square" rtlCol="0">
            <a:spAutoFit/>
          </a:bodyPr>
          <a:lstStyle/>
          <a:p>
            <a:pPr algn="ctr"/>
            <a:r>
              <a:rPr lang="en-US" dirty="0"/>
              <a:t>61</a:t>
            </a:r>
          </a:p>
        </p:txBody>
      </p:sp>
    </p:spTree>
    <p:extLst>
      <p:ext uri="{BB962C8B-B14F-4D97-AF65-F5344CB8AC3E}">
        <p14:creationId xmlns:p14="http://schemas.microsoft.com/office/powerpoint/2010/main" val="1604983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2600" dirty="0"/>
              <a:t>Transferring from Another Federal Agency</a:t>
            </a:r>
          </a:p>
        </p:txBody>
      </p:sp>
      <p:sp>
        <p:nvSpPr>
          <p:cNvPr id="3" name="Content Placeholder 2">
            <a:extLst>
              <a:ext uri="{FF2B5EF4-FFF2-40B4-BE49-F238E27FC236}">
                <a16:creationId xmlns:a16="http://schemas.microsoft.com/office/drawing/2014/main" id="{7D709B0D-2438-40FA-B45C-D371087C0AC7}"/>
              </a:ext>
            </a:extLst>
          </p:cNvPr>
          <p:cNvSpPr txBox="1">
            <a:spLocks/>
          </p:cNvSpPr>
          <p:nvPr/>
        </p:nvSpPr>
        <p:spPr>
          <a:xfrm>
            <a:off x="1044958" y="1429376"/>
            <a:ext cx="7254531" cy="4788544"/>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0" dirty="0">
                <a:solidFill>
                  <a:srgbClr val="002060"/>
                </a:solidFill>
              </a:rPr>
              <a:t>If you are transferring from another federal Agency, you can submit your last Statement of Earnings and Leave for expedited service regarding the transfer of leave balances or FEHB coverage, if your SF-75 information has not been processed.</a:t>
            </a:r>
          </a:p>
          <a:p>
            <a:pPr>
              <a:lnSpc>
                <a:spcPct val="100000"/>
              </a:lnSpc>
            </a:pPr>
            <a:r>
              <a:rPr lang="en-US" sz="1800" b="0" dirty="0">
                <a:solidFill>
                  <a:srgbClr val="002060"/>
                </a:solidFill>
              </a:rPr>
              <a:t>	</a:t>
            </a:r>
            <a:r>
              <a:rPr lang="en-US" sz="1800" b="0" u="sng" dirty="0">
                <a:solidFill>
                  <a:srgbClr val="002060"/>
                </a:solidFill>
              </a:rPr>
              <a:t>LEAVE</a:t>
            </a:r>
          </a:p>
          <a:p>
            <a:pPr>
              <a:lnSpc>
                <a:spcPct val="100000"/>
              </a:lnSpc>
            </a:pPr>
            <a:r>
              <a:rPr lang="en-US" sz="1800" b="0" dirty="0">
                <a:solidFill>
                  <a:srgbClr val="002060"/>
                </a:solidFill>
              </a:rPr>
              <a:t>	       Data Integrity Office</a:t>
            </a:r>
          </a:p>
          <a:p>
            <a:pPr marL="1085850" lvl="3" indent="0">
              <a:buClr>
                <a:srgbClr val="002060"/>
              </a:buClr>
            </a:pPr>
            <a:r>
              <a:rPr lang="en-US" sz="1800" dirty="0">
                <a:solidFill>
                  <a:srgbClr val="002060"/>
                </a:solidFill>
              </a:rPr>
              <a:t>Fax:  855-875-6605 or</a:t>
            </a:r>
          </a:p>
          <a:p>
            <a:pPr marL="1085850" lvl="3" indent="0">
              <a:buClr>
                <a:srgbClr val="002060"/>
              </a:buClr>
            </a:pPr>
            <a:r>
              <a:rPr lang="en-US" sz="1800" dirty="0">
                <a:solidFill>
                  <a:srgbClr val="002060"/>
                </a:solidFill>
              </a:rPr>
              <a:t>Email:</a:t>
            </a:r>
            <a:r>
              <a:rPr lang="en-US" sz="1800" dirty="0"/>
              <a:t> </a:t>
            </a:r>
            <a:r>
              <a:rPr lang="en-US" sz="1800" dirty="0">
                <a:hlinkClick r:id="rId3"/>
              </a:rPr>
              <a:t>opf.con.site@irs.gov</a:t>
            </a:r>
            <a:endParaRPr lang="en-US" sz="1800" dirty="0"/>
          </a:p>
          <a:p>
            <a:pPr>
              <a:lnSpc>
                <a:spcPct val="100000"/>
              </a:lnSpc>
            </a:pPr>
            <a:r>
              <a:rPr lang="en-US" sz="1800" dirty="0"/>
              <a:t>     	</a:t>
            </a:r>
            <a:r>
              <a:rPr lang="en-US" sz="1800" b="0" u="sng" dirty="0">
                <a:solidFill>
                  <a:srgbClr val="002060"/>
                </a:solidFill>
              </a:rPr>
              <a:t>FEHB</a:t>
            </a:r>
          </a:p>
          <a:p>
            <a:pPr>
              <a:lnSpc>
                <a:spcPct val="100000"/>
              </a:lnSpc>
            </a:pPr>
            <a:r>
              <a:rPr lang="en-US" sz="1800" b="0" dirty="0">
                <a:solidFill>
                  <a:srgbClr val="002060"/>
                </a:solidFill>
              </a:rPr>
              <a:t>	       Benefits Unit</a:t>
            </a:r>
          </a:p>
          <a:p>
            <a:pPr marL="1085850" lvl="3" indent="0">
              <a:buClr>
                <a:srgbClr val="002060"/>
              </a:buClr>
            </a:pPr>
            <a:r>
              <a:rPr lang="en-US" sz="1800" dirty="0">
                <a:solidFill>
                  <a:srgbClr val="002060"/>
                </a:solidFill>
              </a:rPr>
              <a:t>Fax:  855-816-9805</a:t>
            </a:r>
          </a:p>
          <a:p>
            <a:pPr marL="1085850" lvl="3" indent="0">
              <a:buClr>
                <a:srgbClr val="002060"/>
              </a:buClr>
            </a:pPr>
            <a:r>
              <a:rPr lang="en-US" sz="1800" dirty="0">
                <a:solidFill>
                  <a:srgbClr val="002060"/>
                </a:solidFill>
              </a:rPr>
              <a:t>Email: </a:t>
            </a:r>
            <a:r>
              <a:rPr lang="en-US" sz="1800" dirty="0">
                <a:hlinkClick r:id="rId4"/>
              </a:rPr>
              <a:t>ogden.benefits.section@irs.gov</a:t>
            </a:r>
            <a:r>
              <a:rPr lang="en-US" sz="1800" dirty="0"/>
              <a:t> </a:t>
            </a:r>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id="{A1252AE5-7655-4080-8D3E-14E4499C4D3E}"/>
              </a:ext>
            </a:extLst>
          </p:cNvPr>
          <p:cNvSpPr txBox="1"/>
          <p:nvPr/>
        </p:nvSpPr>
        <p:spPr>
          <a:xfrm>
            <a:off x="8589818" y="6449291"/>
            <a:ext cx="387927" cy="300082"/>
          </a:xfrm>
          <a:prstGeom prst="rect">
            <a:avLst/>
          </a:prstGeom>
          <a:noFill/>
        </p:spPr>
        <p:txBody>
          <a:bodyPr wrap="square" rtlCol="0">
            <a:spAutoFit/>
          </a:bodyPr>
          <a:lstStyle/>
          <a:p>
            <a:pPr algn="ctr"/>
            <a:r>
              <a:rPr lang="en-US" dirty="0"/>
              <a:t>62</a:t>
            </a:r>
          </a:p>
        </p:txBody>
      </p:sp>
    </p:spTree>
    <p:extLst>
      <p:ext uri="{BB962C8B-B14F-4D97-AF65-F5344CB8AC3E}">
        <p14:creationId xmlns:p14="http://schemas.microsoft.com/office/powerpoint/2010/main" val="1155608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Prior Service</a:t>
            </a:r>
          </a:p>
        </p:txBody>
      </p:sp>
      <p:sp>
        <p:nvSpPr>
          <p:cNvPr id="3" name="Content Placeholder 2">
            <a:extLst>
              <a:ext uri="{FF2B5EF4-FFF2-40B4-BE49-F238E27FC236}">
                <a16:creationId xmlns:a16="http://schemas.microsoft.com/office/drawing/2014/main" id="{841A61D7-4607-4F13-8FC1-A0A5AED4A64B}"/>
              </a:ext>
            </a:extLst>
          </p:cNvPr>
          <p:cNvSpPr txBox="1">
            <a:spLocks/>
          </p:cNvSpPr>
          <p:nvPr/>
        </p:nvSpPr>
        <p:spPr>
          <a:xfrm>
            <a:off x="1295400" y="1749203"/>
            <a:ext cx="6553200" cy="3200400"/>
          </a:xfrm>
          <a:prstGeom prst="rect">
            <a:avLst/>
          </a:prstGeom>
        </p:spPr>
        <p:txBody>
          <a:bodyPr/>
          <a:lst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Ø"/>
            </a:pPr>
            <a:r>
              <a:rPr lang="en-US" sz="1800" b="0" dirty="0">
                <a:solidFill>
                  <a:srgbClr val="002060"/>
                </a:solidFill>
              </a:rPr>
              <a:t>Prior Active-Duty Military Service:  Go to </a:t>
            </a:r>
            <a:r>
              <a:rPr lang="en-US" sz="1800" b="0" dirty="0">
                <a:solidFill>
                  <a:srgbClr val="00B0F0"/>
                </a:solidFill>
                <a:hlinkClick r:id="rId3">
                  <a:extLst>
                    <a:ext uri="{A12FA001-AC4F-418D-AE19-62706E023703}">
                      <ahyp:hlinkClr xmlns:ahyp="http://schemas.microsoft.com/office/drawing/2018/hyperlinkcolor" val="tx"/>
                    </a:ext>
                  </a:extLst>
                </a:hlinkClick>
              </a:rPr>
              <a:t>www.opm.gov</a:t>
            </a:r>
            <a:r>
              <a:rPr lang="en-US" sz="1800" b="0" dirty="0">
                <a:solidFill>
                  <a:srgbClr val="00B0F0"/>
                </a:solidFill>
              </a:rPr>
              <a:t> </a:t>
            </a:r>
            <a:r>
              <a:rPr lang="en-US" sz="1800" b="0" dirty="0">
                <a:solidFill>
                  <a:srgbClr val="002060"/>
                </a:solidFill>
              </a:rPr>
              <a:t>and fill out the form RI-20-97.</a:t>
            </a:r>
          </a:p>
          <a:p>
            <a:pPr marL="400050" lvl="1">
              <a:buClrTx/>
            </a:pPr>
            <a:r>
              <a:rPr lang="en-US" sz="1800" dirty="0">
                <a:solidFill>
                  <a:srgbClr val="00B0F0"/>
                </a:solidFill>
                <a:hlinkClick r:id="rId4">
                  <a:extLst>
                    <a:ext uri="{A12FA001-AC4F-418D-AE19-62706E023703}">
                      <ahyp:hlinkClr xmlns:ahyp="http://schemas.microsoft.com/office/drawing/2018/hyperlinkcolor" val="tx"/>
                    </a:ext>
                  </a:extLst>
                </a:hlinkClick>
              </a:rPr>
              <a:t>https://www.opm.gov/forms/pdf_fill/ri20-97.pdf</a:t>
            </a:r>
            <a:endParaRPr lang="en-US" sz="1800" dirty="0">
              <a:solidFill>
                <a:srgbClr val="00B0F0"/>
              </a:solidFill>
            </a:endParaRPr>
          </a:p>
          <a:p>
            <a:endParaRPr lang="en-US" sz="1800" b="0" dirty="0">
              <a:solidFill>
                <a:srgbClr val="002060"/>
              </a:solidFill>
            </a:endParaRPr>
          </a:p>
          <a:p>
            <a:pPr marL="285750" indent="-285750">
              <a:buFont typeface="Wingdings" panose="05000000000000000000" pitchFamily="2" charset="2"/>
              <a:buChar char="Ø"/>
            </a:pPr>
            <a:r>
              <a:rPr lang="en-US" sz="1800" b="0" dirty="0">
                <a:solidFill>
                  <a:srgbClr val="002060"/>
                </a:solidFill>
              </a:rPr>
              <a:t>Prior Federal Civilian Service – If you have prior federal service but are NOT a transfer, please allow up to 60 days for your records to be updated (SCD/Leave Category).</a:t>
            </a:r>
          </a:p>
          <a:p>
            <a:pPr>
              <a:buFont typeface="Wingdings" panose="05000000000000000000" pitchFamily="2" charset="2"/>
              <a:buChar char="Ø"/>
            </a:pP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id="{49FB5C34-D6F4-48E3-9B0C-3371781237D0}"/>
              </a:ext>
            </a:extLst>
          </p:cNvPr>
          <p:cNvSpPr txBox="1"/>
          <p:nvPr/>
        </p:nvSpPr>
        <p:spPr>
          <a:xfrm>
            <a:off x="8589818" y="6449291"/>
            <a:ext cx="387927" cy="300082"/>
          </a:xfrm>
          <a:prstGeom prst="rect">
            <a:avLst/>
          </a:prstGeom>
          <a:noFill/>
        </p:spPr>
        <p:txBody>
          <a:bodyPr wrap="square" rtlCol="0">
            <a:spAutoFit/>
          </a:bodyPr>
          <a:lstStyle/>
          <a:p>
            <a:pPr algn="ctr"/>
            <a:r>
              <a:rPr lang="en-US" dirty="0"/>
              <a:t>63</a:t>
            </a:r>
          </a:p>
        </p:txBody>
      </p:sp>
    </p:spTree>
    <p:extLst>
      <p:ext uri="{BB962C8B-B14F-4D97-AF65-F5344CB8AC3E}">
        <p14:creationId xmlns:p14="http://schemas.microsoft.com/office/powerpoint/2010/main" val="1607890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Military Deposit Process</a:t>
            </a:r>
          </a:p>
        </p:txBody>
      </p:sp>
      <p:sp>
        <p:nvSpPr>
          <p:cNvPr id="3" name="TextBox 2">
            <a:extLst>
              <a:ext uri="{FF2B5EF4-FFF2-40B4-BE49-F238E27FC236}">
                <a16:creationId xmlns:a16="http://schemas.microsoft.com/office/drawing/2014/main" id="{0A5EC013-133A-448F-A344-9DAD0392B5C2}"/>
              </a:ext>
            </a:extLst>
          </p:cNvPr>
          <p:cNvSpPr txBox="1"/>
          <p:nvPr/>
        </p:nvSpPr>
        <p:spPr>
          <a:xfrm>
            <a:off x="647700" y="1278898"/>
            <a:ext cx="7848600" cy="5193729"/>
          </a:xfrm>
          <a:prstGeom prst="rect">
            <a:avLst/>
          </a:prstGeom>
          <a:noFill/>
        </p:spPr>
        <p:txBody>
          <a:bodyPr wrap="square" rtlCol="0">
            <a:spAutoFit/>
          </a:bodyPr>
          <a:lstStyle/>
          <a:p>
            <a:r>
              <a:rPr lang="en-US" sz="1600" dirty="0">
                <a:solidFill>
                  <a:srgbClr val="002060"/>
                </a:solidFill>
              </a:rPr>
              <a:t>To start the process of paying your military deposit, you must first:</a:t>
            </a:r>
          </a:p>
          <a:p>
            <a:pPr marL="285750" indent="-285750">
              <a:buFont typeface="Wingdings" panose="05000000000000000000" pitchFamily="2" charset="2"/>
              <a:buChar char="Ø"/>
            </a:pPr>
            <a:endParaRPr lang="en-US" sz="160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Request your Estimated Earnings During Military Service by completing Form RI 20-97 and send along with a copy of your DD214(s) directly to your applicable Branch of Service </a:t>
            </a:r>
          </a:p>
          <a:p>
            <a:pPr marL="171450" indent="-171450">
              <a:buClr>
                <a:srgbClr val="F68A1E"/>
              </a:buClr>
              <a:buFont typeface="Wingdings" panose="05000000000000000000" pitchFamily="2" charset="2"/>
              <a:buChar char="Ø"/>
            </a:pPr>
            <a:endParaRPr lang="en-US" sz="90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When your estimate is received, access the GRB Platform upload the information and request a Military work up. You will then get your deposit amount, and comparative estimates to determine whether it is worth it to pay the deposit</a:t>
            </a:r>
          </a:p>
          <a:p>
            <a:pPr marL="171450" indent="-171450">
              <a:buClr>
                <a:srgbClr val="F68A1E"/>
              </a:buClr>
              <a:buFont typeface="Wingdings" panose="05000000000000000000" pitchFamily="2" charset="2"/>
              <a:buChar char="Ø"/>
            </a:pPr>
            <a:endParaRPr lang="en-US" sz="105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Interest on the deposit amount begins to accrue two years from the date you are covered by FERS, so it is financially prudent to pay it at the beginning of your career rather than at the end</a:t>
            </a:r>
          </a:p>
          <a:p>
            <a:pPr marL="285750" indent="-285750">
              <a:buClr>
                <a:srgbClr val="F68A1E"/>
              </a:buClr>
              <a:buFont typeface="Wingdings" panose="05000000000000000000" pitchFamily="2" charset="2"/>
              <a:buChar char="Ø"/>
            </a:pPr>
            <a:endParaRPr lang="en-US" sz="1100" dirty="0">
              <a:solidFill>
                <a:srgbClr val="002060"/>
              </a:solidFill>
            </a:endParaRPr>
          </a:p>
          <a:p>
            <a:pPr marL="285750" indent="-285750">
              <a:buClr>
                <a:srgbClr val="F68A1E"/>
              </a:buClr>
              <a:buFont typeface="Wingdings" panose="05000000000000000000" pitchFamily="2" charset="2"/>
              <a:buChar char="Ø"/>
            </a:pPr>
            <a:r>
              <a:rPr lang="en-US" sz="1600" dirty="0">
                <a:solidFill>
                  <a:srgbClr val="002060"/>
                </a:solidFill>
              </a:rPr>
              <a:t>Please note this entire process may take several months, so please be sure to do this </a:t>
            </a:r>
            <a:r>
              <a:rPr lang="en-US" sz="1600" b="1" dirty="0">
                <a:solidFill>
                  <a:srgbClr val="002060"/>
                </a:solidFill>
              </a:rPr>
              <a:t>well in advance of retirement </a:t>
            </a:r>
            <a:r>
              <a:rPr lang="en-US" sz="1600" dirty="0">
                <a:solidFill>
                  <a:srgbClr val="002060"/>
                </a:solidFill>
              </a:rPr>
              <a:t>since the deposit </a:t>
            </a:r>
            <a:r>
              <a:rPr lang="en-US" sz="1600" b="1" dirty="0">
                <a:solidFill>
                  <a:srgbClr val="002060"/>
                </a:solidFill>
              </a:rPr>
              <a:t>MUST</a:t>
            </a:r>
            <a:r>
              <a:rPr lang="en-US" sz="1600" dirty="0">
                <a:solidFill>
                  <a:srgbClr val="002060"/>
                </a:solidFill>
              </a:rPr>
              <a:t> be made in full for Post 56 Military Service before credit can be given for SCD-Retirement and Annuity</a:t>
            </a:r>
          </a:p>
          <a:p>
            <a:endParaRPr lang="en-US" sz="1100" dirty="0">
              <a:solidFill>
                <a:srgbClr val="002060"/>
              </a:solidFill>
            </a:endParaRPr>
          </a:p>
          <a:p>
            <a:r>
              <a:rPr lang="en-US" sz="1600" dirty="0">
                <a:solidFill>
                  <a:srgbClr val="002060"/>
                </a:solidFill>
              </a:rPr>
              <a:t>(For addresses to your applicable Branch of Service contact ERC at 1-866-743-5748, Option 1)</a:t>
            </a:r>
          </a:p>
          <a:p>
            <a:endParaRPr lang="en-US" sz="1800" dirty="0"/>
          </a:p>
        </p:txBody>
      </p:sp>
      <p:sp>
        <p:nvSpPr>
          <p:cNvPr id="7" name="TextBox 6">
            <a:extLst>
              <a:ext uri="{FF2B5EF4-FFF2-40B4-BE49-F238E27FC236}">
                <a16:creationId xmlns:a16="http://schemas.microsoft.com/office/drawing/2014/main" id="{5DCFC92C-9154-44C9-9BAC-1A7AE7D59017}"/>
              </a:ext>
            </a:extLst>
          </p:cNvPr>
          <p:cNvSpPr txBox="1"/>
          <p:nvPr/>
        </p:nvSpPr>
        <p:spPr>
          <a:xfrm>
            <a:off x="8589818" y="6449291"/>
            <a:ext cx="387927" cy="300082"/>
          </a:xfrm>
          <a:prstGeom prst="rect">
            <a:avLst/>
          </a:prstGeom>
          <a:noFill/>
        </p:spPr>
        <p:txBody>
          <a:bodyPr wrap="square" rtlCol="0">
            <a:spAutoFit/>
          </a:bodyPr>
          <a:lstStyle/>
          <a:p>
            <a:pPr algn="ctr"/>
            <a:r>
              <a:rPr lang="en-US" dirty="0"/>
              <a:t>64</a:t>
            </a:r>
          </a:p>
        </p:txBody>
      </p:sp>
    </p:spTree>
    <p:extLst>
      <p:ext uri="{BB962C8B-B14F-4D97-AF65-F5344CB8AC3E}">
        <p14:creationId xmlns:p14="http://schemas.microsoft.com/office/powerpoint/2010/main" val="1193702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How Can You Reach Us?</a:t>
            </a:r>
          </a:p>
        </p:txBody>
      </p:sp>
      <p:sp>
        <p:nvSpPr>
          <p:cNvPr id="3" name="Text Box 3">
            <a:extLst>
              <a:ext uri="{FF2B5EF4-FFF2-40B4-BE49-F238E27FC236}">
                <a16:creationId xmlns:a16="http://schemas.microsoft.com/office/drawing/2014/main" id="{F9F65D28-CFB9-43D3-9101-8BA8C513338C}"/>
              </a:ext>
            </a:extLst>
          </p:cNvPr>
          <p:cNvSpPr txBox="1">
            <a:spLocks noChangeArrowheads="1"/>
          </p:cNvSpPr>
          <p:nvPr/>
        </p:nvSpPr>
        <p:spPr bwMode="auto">
          <a:xfrm>
            <a:off x="419103" y="1104000"/>
            <a:ext cx="8305794" cy="144654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marL="342900" indent="-342900">
              <a:lnSpc>
                <a:spcPct val="120000"/>
              </a:lnSpc>
              <a:spcBef>
                <a:spcPct val="20000"/>
              </a:spcBef>
              <a:defRPr sz="1600">
                <a:solidFill>
                  <a:schemeClr val="tx1"/>
                </a:solidFill>
                <a:latin typeface="Arial" charset="0"/>
                <a:ea typeface="ＭＳ Ｐゴシック" charset="-128"/>
              </a:defRPr>
            </a:lvl1pPr>
            <a:lvl2pPr marL="742950" indent="-285750">
              <a:lnSpc>
                <a:spcPct val="120000"/>
              </a:lnSpc>
              <a:spcBef>
                <a:spcPct val="20000"/>
              </a:spcBef>
              <a:buClr>
                <a:schemeClr val="folHlink"/>
              </a:buClr>
              <a:buFont typeface="Times" charset="0"/>
              <a:buChar char="•"/>
              <a:defRPr sz="1600">
                <a:solidFill>
                  <a:schemeClr val="tx1"/>
                </a:solidFill>
                <a:latin typeface="Arial" charset="0"/>
                <a:ea typeface="ＭＳ Ｐゴシック" charset="-128"/>
              </a:defRPr>
            </a:lvl2pPr>
            <a:lvl3pPr marL="1085850" indent="-228600">
              <a:spcBef>
                <a:spcPct val="20000"/>
              </a:spcBef>
              <a:buClr>
                <a:schemeClr val="hlink"/>
              </a:buClr>
              <a:buFont typeface="Times" charset="0"/>
              <a:defRPr>
                <a:solidFill>
                  <a:schemeClr val="tx1"/>
                </a:solidFill>
                <a:latin typeface="Arial" charset="0"/>
                <a:ea typeface="ＭＳ Ｐゴシック" charset="-128"/>
              </a:defRPr>
            </a:lvl3pPr>
            <a:lvl4pPr marL="1428750" indent="-228600">
              <a:spcBef>
                <a:spcPct val="20000"/>
              </a:spcBef>
              <a:buClr>
                <a:schemeClr val="folHlink"/>
              </a:buClr>
              <a:buFont typeface="Times" charset="0"/>
              <a:buChar char="•"/>
              <a:defRPr sz="1600">
                <a:solidFill>
                  <a:schemeClr val="tx1"/>
                </a:solidFill>
                <a:latin typeface="Arial" charset="0"/>
                <a:ea typeface="ＭＳ Ｐゴシック" charset="-128"/>
              </a:defRPr>
            </a:lvl4pPr>
            <a:lvl5pPr marL="1771650" indent="-228600">
              <a:spcBef>
                <a:spcPct val="20000"/>
              </a:spcBef>
              <a:buClr>
                <a:schemeClr val="folHlink"/>
              </a:buClr>
              <a:buFont typeface="Times" charset="0"/>
              <a:defRPr sz="1400">
                <a:solidFill>
                  <a:schemeClr val="tx1"/>
                </a:solidFill>
                <a:latin typeface="Arial" charset="0"/>
                <a:ea typeface="ＭＳ Ｐゴシック" charset="-128"/>
              </a:defRPr>
            </a:lvl5pPr>
            <a:lvl6pPr marL="222885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6pPr>
            <a:lvl7pPr marL="268605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7pPr>
            <a:lvl8pPr marL="314325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8pPr>
            <a:lvl9pPr marL="3600450" indent="-228600" eaLnBrk="0" fontAlgn="base" hangingPunct="0">
              <a:spcBef>
                <a:spcPct val="20000"/>
              </a:spcBef>
              <a:spcAft>
                <a:spcPct val="0"/>
              </a:spcAft>
              <a:buClr>
                <a:schemeClr val="folHlink"/>
              </a:buClr>
              <a:buFont typeface="Times" charset="0"/>
              <a:defRPr sz="1400">
                <a:solidFill>
                  <a:schemeClr val="tx1"/>
                </a:solidFill>
                <a:latin typeface="Arial" charset="0"/>
                <a:ea typeface="ＭＳ Ｐゴシック" charset="-128"/>
              </a:defRPr>
            </a:lvl9pPr>
          </a:lstStyle>
          <a:p>
            <a:pPr algn="ctr">
              <a:lnSpc>
                <a:spcPct val="100000"/>
              </a:lnSpc>
              <a:spcBef>
                <a:spcPct val="50000"/>
              </a:spcBef>
            </a:pPr>
            <a:r>
              <a:rPr lang="en-US" altLang="en-US" dirty="0">
                <a:solidFill>
                  <a:srgbClr val="002060"/>
                </a:solidFill>
              </a:rPr>
              <a:t>For Assistance call:</a:t>
            </a:r>
          </a:p>
          <a:p>
            <a:pPr algn="ctr">
              <a:lnSpc>
                <a:spcPct val="100000"/>
              </a:lnSpc>
              <a:spcBef>
                <a:spcPct val="50000"/>
              </a:spcBef>
            </a:pPr>
            <a:r>
              <a:rPr lang="en-US" altLang="en-US" b="1" dirty="0">
                <a:solidFill>
                  <a:srgbClr val="002060"/>
                </a:solidFill>
              </a:rPr>
              <a:t>1-866-743-5748</a:t>
            </a:r>
          </a:p>
          <a:p>
            <a:pPr algn="ctr">
              <a:lnSpc>
                <a:spcPct val="100000"/>
              </a:lnSpc>
              <a:spcBef>
                <a:spcPct val="50000"/>
              </a:spcBef>
            </a:pPr>
            <a:r>
              <a:rPr lang="en-US" altLang="en-US" b="1" dirty="0">
                <a:solidFill>
                  <a:srgbClr val="002060"/>
                </a:solidFill>
              </a:rPr>
              <a:t>1-800-877-8339 Federal Relay Service</a:t>
            </a:r>
          </a:p>
          <a:p>
            <a:pPr algn="ctr">
              <a:lnSpc>
                <a:spcPct val="100000"/>
              </a:lnSpc>
              <a:spcBef>
                <a:spcPct val="50000"/>
              </a:spcBef>
            </a:pPr>
            <a:r>
              <a:rPr lang="en-US" altLang="en-US" u="sng" dirty="0">
                <a:solidFill>
                  <a:srgbClr val="002060"/>
                </a:solidFill>
              </a:rPr>
              <a:t>Call Center Hours of Operation</a:t>
            </a:r>
            <a:endParaRPr lang="en-US" altLang="en-US" dirty="0">
              <a:solidFill>
                <a:srgbClr val="002060"/>
              </a:solidFill>
            </a:endParaRPr>
          </a:p>
        </p:txBody>
      </p:sp>
      <p:graphicFrame>
        <p:nvGraphicFramePr>
          <p:cNvPr id="6" name="Table 5">
            <a:extLst>
              <a:ext uri="{FF2B5EF4-FFF2-40B4-BE49-F238E27FC236}">
                <a16:creationId xmlns:a16="http://schemas.microsoft.com/office/drawing/2014/main" id="{8BF185C2-9046-477C-97BB-17413C54F6AC}"/>
              </a:ext>
            </a:extLst>
          </p:cNvPr>
          <p:cNvGraphicFramePr>
            <a:graphicFrameLocks noGrp="1"/>
          </p:cNvGraphicFramePr>
          <p:nvPr>
            <p:extLst>
              <p:ext uri="{D42A27DB-BD31-4B8C-83A1-F6EECF244321}">
                <p14:modId xmlns:p14="http://schemas.microsoft.com/office/powerpoint/2010/main" val="1256051811"/>
              </p:ext>
            </p:extLst>
          </p:nvPr>
        </p:nvGraphicFramePr>
        <p:xfrm>
          <a:off x="533399" y="2816180"/>
          <a:ext cx="8077199" cy="16510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793301880"/>
                    </a:ext>
                  </a:extLst>
                </a:gridCol>
                <a:gridCol w="1524000">
                  <a:extLst>
                    <a:ext uri="{9D8B030D-6E8A-4147-A177-3AD203B41FA5}">
                      <a16:colId xmlns:a16="http://schemas.microsoft.com/office/drawing/2014/main" val="903273304"/>
                    </a:ext>
                  </a:extLst>
                </a:gridCol>
                <a:gridCol w="1143000">
                  <a:extLst>
                    <a:ext uri="{9D8B030D-6E8A-4147-A177-3AD203B41FA5}">
                      <a16:colId xmlns:a16="http://schemas.microsoft.com/office/drawing/2014/main" val="3267305888"/>
                    </a:ext>
                  </a:extLst>
                </a:gridCol>
                <a:gridCol w="1676400">
                  <a:extLst>
                    <a:ext uri="{9D8B030D-6E8A-4147-A177-3AD203B41FA5}">
                      <a16:colId xmlns:a16="http://schemas.microsoft.com/office/drawing/2014/main" val="3168949070"/>
                    </a:ext>
                  </a:extLst>
                </a:gridCol>
                <a:gridCol w="1295400">
                  <a:extLst>
                    <a:ext uri="{9D8B030D-6E8A-4147-A177-3AD203B41FA5}">
                      <a16:colId xmlns:a16="http://schemas.microsoft.com/office/drawing/2014/main" val="2241694599"/>
                    </a:ext>
                  </a:extLst>
                </a:gridCol>
                <a:gridCol w="1142999">
                  <a:extLst>
                    <a:ext uri="{9D8B030D-6E8A-4147-A177-3AD203B41FA5}">
                      <a16:colId xmlns:a16="http://schemas.microsoft.com/office/drawing/2014/main" val="2058098612"/>
                    </a:ext>
                  </a:extLst>
                </a:gridCol>
              </a:tblGrid>
              <a:tr h="370840">
                <a:tc>
                  <a:txBody>
                    <a:bodyPr/>
                    <a:lstStyle/>
                    <a:p>
                      <a:pPr algn="ctr"/>
                      <a:r>
                        <a:rPr lang="en-US" sz="1200" dirty="0"/>
                        <a:t>Gate</a:t>
                      </a:r>
                    </a:p>
                  </a:txBody>
                  <a:tcPr/>
                </a:tc>
                <a:tc>
                  <a:txBody>
                    <a:bodyPr/>
                    <a:lstStyle/>
                    <a:p>
                      <a:pPr algn="ctr"/>
                      <a:r>
                        <a:rPr lang="en-US" sz="1200" dirty="0"/>
                        <a:t>Monday</a:t>
                      </a:r>
                    </a:p>
                  </a:txBody>
                  <a:tcPr/>
                </a:tc>
                <a:tc>
                  <a:txBody>
                    <a:bodyPr/>
                    <a:lstStyle/>
                    <a:p>
                      <a:pPr algn="ctr"/>
                      <a:r>
                        <a:rPr lang="en-US" sz="1200" dirty="0"/>
                        <a:t>Tuesday</a:t>
                      </a:r>
                    </a:p>
                  </a:txBody>
                  <a:tcPr/>
                </a:tc>
                <a:tc>
                  <a:txBody>
                    <a:bodyPr/>
                    <a:lstStyle/>
                    <a:p>
                      <a:pPr algn="ctr"/>
                      <a:r>
                        <a:rPr lang="en-US" sz="1200" dirty="0"/>
                        <a:t>Wednesday</a:t>
                      </a:r>
                    </a:p>
                  </a:txBody>
                  <a:tcPr/>
                </a:tc>
                <a:tc>
                  <a:txBody>
                    <a:bodyPr/>
                    <a:lstStyle/>
                    <a:p>
                      <a:pPr algn="ctr"/>
                      <a:r>
                        <a:rPr lang="en-US" sz="1200" dirty="0"/>
                        <a:t>Thursday</a:t>
                      </a:r>
                    </a:p>
                  </a:txBody>
                  <a:tcPr/>
                </a:tc>
                <a:tc>
                  <a:txBody>
                    <a:bodyPr/>
                    <a:lstStyle/>
                    <a:p>
                      <a:pPr algn="ctr"/>
                      <a:r>
                        <a:rPr lang="en-US" sz="1200" dirty="0"/>
                        <a:t>Friday</a:t>
                      </a:r>
                    </a:p>
                  </a:txBody>
                  <a:tcPr/>
                </a:tc>
                <a:extLst>
                  <a:ext uri="{0D108BD9-81ED-4DB2-BD59-A6C34878D82A}">
                    <a16:rowId xmlns:a16="http://schemas.microsoft.com/office/drawing/2014/main" val="80041597"/>
                  </a:ext>
                </a:extLst>
              </a:tr>
              <a:tr h="289560">
                <a:tc>
                  <a:txBody>
                    <a:bodyPr/>
                    <a:lstStyle/>
                    <a:p>
                      <a:pPr algn="ctr"/>
                      <a:r>
                        <a:rPr lang="en-US" sz="1200" dirty="0"/>
                        <a:t>Payroll &amp; Benefits Gate</a:t>
                      </a:r>
                    </a:p>
                  </a:txBody>
                  <a:tcPr/>
                </a:tc>
                <a:tc>
                  <a:txBody>
                    <a:bodyPr/>
                    <a:lstStyle/>
                    <a:p>
                      <a:pPr algn="ctr"/>
                      <a:r>
                        <a:rPr lang="en-US" sz="1200" dirty="0"/>
                        <a:t>8:00a – 6:00p (ET)</a:t>
                      </a:r>
                    </a:p>
                    <a:p>
                      <a:pPr algn="ctr"/>
                      <a:endParaRPr lang="en-US" sz="1200" dirty="0"/>
                    </a:p>
                  </a:txBody>
                  <a:tcPr/>
                </a:tc>
                <a:tc>
                  <a:txBody>
                    <a:bodyPr/>
                    <a:lstStyle/>
                    <a:p>
                      <a:pPr algn="ctr"/>
                      <a:r>
                        <a:rPr lang="en-US" sz="1200" dirty="0"/>
                        <a:t>8:00a – 6:00p (ET)</a:t>
                      </a:r>
                    </a:p>
                    <a:p>
                      <a:pPr algn="ctr"/>
                      <a:endParaRPr lang="en-US" sz="1200" dirty="0"/>
                    </a:p>
                  </a:txBody>
                  <a:tcPr/>
                </a:tc>
                <a:tc>
                  <a:txBody>
                    <a:bodyPr/>
                    <a:lstStyle/>
                    <a:p>
                      <a:pPr algn="ctr"/>
                      <a:r>
                        <a:rPr lang="en-US" sz="1200" b="1" dirty="0"/>
                        <a:t>CLOSED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tc>
                  <a:txBody>
                    <a:bodyPr/>
                    <a:lstStyle/>
                    <a:p>
                      <a:pPr algn="ctr"/>
                      <a:r>
                        <a:rPr lang="en-US" sz="1200" b="1" dirty="0"/>
                        <a:t>CLOSED</a:t>
                      </a:r>
                    </a:p>
                  </a:txBody>
                  <a:tcPr/>
                </a:tc>
                <a:extLst>
                  <a:ext uri="{0D108BD9-81ED-4DB2-BD59-A6C34878D82A}">
                    <a16:rowId xmlns:a16="http://schemas.microsoft.com/office/drawing/2014/main" val="2594258491"/>
                  </a:ext>
                </a:extLst>
              </a:tr>
              <a:tr h="370840">
                <a:tc>
                  <a:txBody>
                    <a:bodyPr/>
                    <a:lstStyle/>
                    <a:p>
                      <a:pPr algn="ctr"/>
                      <a:r>
                        <a:rPr lang="en-US" sz="1200" dirty="0"/>
                        <a:t>Timekeeping / SETR Gate</a:t>
                      </a:r>
                    </a:p>
                  </a:txBody>
                  <a:tcPr/>
                </a:tc>
                <a:tc>
                  <a:txBody>
                    <a:bodyPr/>
                    <a:lstStyle/>
                    <a:p>
                      <a:pPr algn="ctr"/>
                      <a:r>
                        <a:rPr lang="en-US" sz="1200" dirty="0"/>
                        <a:t>8:00a – 6:00p (ET)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CLOSED</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CLOSED</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8:00a – 6:00p (ET)</a:t>
                      </a:r>
                    </a:p>
                    <a:p>
                      <a:pPr algn="ctr"/>
                      <a:endParaRPr lang="en-US" sz="1200" dirty="0"/>
                    </a:p>
                  </a:txBody>
                  <a:tcPr/>
                </a:tc>
                <a:extLst>
                  <a:ext uri="{0D108BD9-81ED-4DB2-BD59-A6C34878D82A}">
                    <a16:rowId xmlns:a16="http://schemas.microsoft.com/office/drawing/2014/main" val="209076400"/>
                  </a:ext>
                </a:extLst>
              </a:tr>
            </a:tbl>
          </a:graphicData>
        </a:graphic>
      </p:graphicFrame>
      <p:sp>
        <p:nvSpPr>
          <p:cNvPr id="7" name="Rectangle 6">
            <a:extLst>
              <a:ext uri="{FF2B5EF4-FFF2-40B4-BE49-F238E27FC236}">
                <a16:creationId xmlns:a16="http://schemas.microsoft.com/office/drawing/2014/main" id="{1CCD6125-8ED4-41F0-A853-68673318D392}"/>
              </a:ext>
            </a:extLst>
          </p:cNvPr>
          <p:cNvSpPr/>
          <p:nvPr/>
        </p:nvSpPr>
        <p:spPr>
          <a:xfrm>
            <a:off x="723899" y="5267992"/>
            <a:ext cx="7696200" cy="1077218"/>
          </a:xfrm>
          <a:prstGeom prst="rect">
            <a:avLst/>
          </a:prstGeom>
        </p:spPr>
        <p:txBody>
          <a:bodyPr wrap="square">
            <a:spAutoFit/>
          </a:bodyPr>
          <a:lstStyle/>
          <a:p>
            <a:pPr algn="ctr">
              <a:lnSpc>
                <a:spcPct val="100000"/>
              </a:lnSpc>
              <a:spcBef>
                <a:spcPct val="50000"/>
              </a:spcBef>
            </a:pPr>
            <a:r>
              <a:rPr lang="en-US" altLang="en-US" sz="1600" dirty="0">
                <a:solidFill>
                  <a:srgbClr val="002060"/>
                </a:solidFill>
              </a:rPr>
              <a:t>On-line at:</a:t>
            </a:r>
          </a:p>
          <a:p>
            <a:pPr algn="ctr">
              <a:lnSpc>
                <a:spcPct val="100000"/>
              </a:lnSpc>
              <a:spcBef>
                <a:spcPct val="50000"/>
              </a:spcBef>
            </a:pPr>
            <a:r>
              <a:rPr lang="en-US" altLang="en-US" sz="1600" b="1" dirty="0">
                <a:solidFill>
                  <a:srgbClr val="002060"/>
                </a:solidFill>
              </a:rPr>
              <a:t>OS </a:t>
            </a:r>
            <a:r>
              <a:rPr lang="en-US" altLang="en-US" sz="1600" b="1" dirty="0" err="1">
                <a:solidFill>
                  <a:srgbClr val="002060"/>
                </a:solidFill>
              </a:rPr>
              <a:t>GetServices</a:t>
            </a:r>
            <a:endParaRPr lang="en-US" altLang="en-US" sz="1600" b="1" dirty="0">
              <a:solidFill>
                <a:srgbClr val="002060"/>
              </a:solidFill>
            </a:endParaRPr>
          </a:p>
          <a:p>
            <a:pPr algn="ctr">
              <a:lnSpc>
                <a:spcPct val="100000"/>
              </a:lnSpc>
              <a:spcBef>
                <a:spcPct val="50000"/>
              </a:spcBef>
            </a:pPr>
            <a:r>
              <a:rPr lang="en-US" altLang="en-US" sz="1600" b="1" dirty="0">
                <a:hlinkClick r:id="rId3"/>
              </a:rPr>
              <a:t>http://getservices.web.irs.gov/</a:t>
            </a:r>
            <a:endParaRPr lang="en-US" altLang="en-US" sz="1600" b="1" dirty="0"/>
          </a:p>
        </p:txBody>
      </p:sp>
      <p:sp>
        <p:nvSpPr>
          <p:cNvPr id="8" name="TextBox 7">
            <a:extLst>
              <a:ext uri="{FF2B5EF4-FFF2-40B4-BE49-F238E27FC236}">
                <a16:creationId xmlns:a16="http://schemas.microsoft.com/office/drawing/2014/main" id="{BCD119E2-EC4B-4AD7-92FA-AF9540927071}"/>
              </a:ext>
            </a:extLst>
          </p:cNvPr>
          <p:cNvSpPr txBox="1"/>
          <p:nvPr/>
        </p:nvSpPr>
        <p:spPr>
          <a:xfrm>
            <a:off x="8555182" y="6449291"/>
            <a:ext cx="422563" cy="300082"/>
          </a:xfrm>
          <a:prstGeom prst="rect">
            <a:avLst/>
          </a:prstGeom>
          <a:noFill/>
        </p:spPr>
        <p:txBody>
          <a:bodyPr wrap="square" rtlCol="0">
            <a:spAutoFit/>
          </a:bodyPr>
          <a:lstStyle/>
          <a:p>
            <a:pPr algn="ctr"/>
            <a:r>
              <a:rPr lang="en-US" dirty="0"/>
              <a:t>65</a:t>
            </a:r>
          </a:p>
        </p:txBody>
      </p:sp>
    </p:spTree>
    <p:extLst>
      <p:ext uri="{BB962C8B-B14F-4D97-AF65-F5344CB8AC3E}">
        <p14:creationId xmlns:p14="http://schemas.microsoft.com/office/powerpoint/2010/main" val="2143281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Resources</a:t>
            </a:r>
          </a:p>
        </p:txBody>
      </p:sp>
      <p:sp>
        <p:nvSpPr>
          <p:cNvPr id="3" name="TextBox 2">
            <a:extLst>
              <a:ext uri="{FF2B5EF4-FFF2-40B4-BE49-F238E27FC236}">
                <a16:creationId xmlns:a16="http://schemas.microsoft.com/office/drawing/2014/main" id="{4FB8009E-CD3A-4A99-91A4-230E536549E0}"/>
              </a:ext>
            </a:extLst>
          </p:cNvPr>
          <p:cNvSpPr txBox="1"/>
          <p:nvPr/>
        </p:nvSpPr>
        <p:spPr>
          <a:xfrm>
            <a:off x="914400" y="1371600"/>
            <a:ext cx="8001000" cy="4493538"/>
          </a:xfrm>
          <a:prstGeom prst="rect">
            <a:avLst/>
          </a:prstGeom>
          <a:noFill/>
        </p:spPr>
        <p:txBody>
          <a:bodyPr wrap="square" rtlCol="0">
            <a:spAutoFit/>
          </a:bodyPr>
          <a:lstStyle/>
          <a:p>
            <a:pPr marL="285750" indent="-285750">
              <a:buClr>
                <a:srgbClr val="F68A1E"/>
              </a:buClr>
              <a:buFont typeface="Wingdings" panose="05000000000000000000" pitchFamily="2" charset="2"/>
              <a:buChar char="Ø"/>
            </a:pPr>
            <a:r>
              <a:rPr lang="en-US" sz="1800" dirty="0">
                <a:solidFill>
                  <a:srgbClr val="002060"/>
                </a:solidFill>
              </a:rPr>
              <a:t>GRB Platform - </a:t>
            </a:r>
            <a:r>
              <a:rPr lang="en-US" sz="1800" u="sng" dirty="0">
                <a:solidFill>
                  <a:srgbClr val="00B0F0"/>
                </a:solidFill>
                <a:hlinkClick r:id="rId3">
                  <a:extLst>
                    <a:ext uri="{A12FA001-AC4F-418D-AE19-62706E023703}">
                      <ahyp:hlinkClr xmlns:ahyp="http://schemas.microsoft.com/office/drawing/2018/hyperlinkcolor" val="tx"/>
                    </a:ext>
                  </a:extLst>
                </a:hlinkClick>
              </a:rPr>
              <a:t>https://platform.grbinc.com</a:t>
            </a:r>
            <a:r>
              <a:rPr lang="en-US" sz="1800" u="sng" dirty="0">
                <a:solidFill>
                  <a:srgbClr val="00B0F0"/>
                </a:solidFill>
              </a:rPr>
              <a:t> </a:t>
            </a:r>
            <a:endParaRPr lang="en-US" sz="1800" dirty="0">
              <a:solidFill>
                <a:srgbClr val="00B0F0"/>
              </a:solidFill>
            </a:endParaRPr>
          </a:p>
          <a:p>
            <a:pPr marL="285750" indent="-285750">
              <a:buClr>
                <a:srgbClr val="F68A1E"/>
              </a:buClr>
              <a:buFont typeface="Wingdings" panose="05000000000000000000" pitchFamily="2" charset="2"/>
              <a:buChar char="Ø"/>
            </a:pPr>
            <a:endParaRPr lang="en-US" sz="1800" dirty="0">
              <a:solidFill>
                <a:srgbClr val="002060"/>
              </a:solidFill>
            </a:endParaRPr>
          </a:p>
          <a:p>
            <a:pPr marL="285750" indent="-285750">
              <a:buClr>
                <a:srgbClr val="F68A1E"/>
              </a:buClr>
              <a:buFont typeface="Wingdings" panose="05000000000000000000" pitchFamily="2" charset="2"/>
              <a:buChar char="Ø"/>
            </a:pPr>
            <a:r>
              <a:rPr lang="en-US" sz="1800" dirty="0">
                <a:solidFill>
                  <a:srgbClr val="002060"/>
                </a:solidFill>
              </a:rPr>
              <a:t>Employee Resource Center (ERC) -1-866-743-5748, Option 1 </a:t>
            </a: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285750" lvl="2" indent="-285750">
              <a:buClr>
                <a:srgbClr val="F68A1E"/>
              </a:buClr>
              <a:buFont typeface="Wingdings" panose="05000000000000000000" pitchFamily="2" charset="2"/>
              <a:buChar char="Ø"/>
            </a:pPr>
            <a:r>
              <a:rPr lang="en-US" altLang="en-US" sz="1800" dirty="0">
                <a:solidFill>
                  <a:srgbClr val="002060"/>
                </a:solidFill>
              </a:rPr>
              <a:t>Office of Personnel Management (OPM) - </a:t>
            </a:r>
            <a:r>
              <a:rPr lang="en-US" altLang="en-US" sz="1800" dirty="0">
                <a:solidFill>
                  <a:srgbClr val="00B0F0"/>
                </a:solidFill>
                <a:hlinkClick r:id="rId4">
                  <a:extLst>
                    <a:ext uri="{A12FA001-AC4F-418D-AE19-62706E023703}">
                      <ahyp:hlinkClr xmlns:ahyp="http://schemas.microsoft.com/office/drawing/2018/hyperlinkcolor" val="tx"/>
                    </a:ext>
                  </a:extLst>
                </a:hlinkClick>
              </a:rPr>
              <a:t>www.opm.gov</a:t>
            </a:r>
            <a:endParaRPr lang="en-US" altLang="en-US" sz="1800" dirty="0">
              <a:solidFill>
                <a:srgbClr val="00B0F0"/>
              </a:solidFill>
            </a:endParaRP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285750" lvl="2" indent="-285750">
              <a:buClr>
                <a:srgbClr val="F68A1E"/>
              </a:buClr>
              <a:buFont typeface="Wingdings" panose="05000000000000000000" pitchFamily="2" charset="2"/>
              <a:buChar char="Ø"/>
            </a:pPr>
            <a:r>
              <a:rPr lang="en-US" altLang="en-US" sz="1800" dirty="0">
                <a:solidFill>
                  <a:srgbClr val="002060"/>
                </a:solidFill>
              </a:rPr>
              <a:t>Thrift Savings Plan – </a:t>
            </a:r>
            <a:r>
              <a:rPr lang="en-US" altLang="en-US" sz="1800" dirty="0">
                <a:solidFill>
                  <a:srgbClr val="00B0F0"/>
                </a:solidFill>
                <a:hlinkClick r:id="rId5">
                  <a:extLst>
                    <a:ext uri="{A12FA001-AC4F-418D-AE19-62706E023703}">
                      <ahyp:hlinkClr xmlns:ahyp="http://schemas.microsoft.com/office/drawing/2018/hyperlinkcolor" val="tx"/>
                    </a:ext>
                  </a:extLst>
                </a:hlinkClick>
              </a:rPr>
              <a:t>www.tsp.gov</a:t>
            </a:r>
            <a:r>
              <a:rPr lang="en-US" altLang="en-US" sz="1800" dirty="0">
                <a:solidFill>
                  <a:srgbClr val="00B0F0"/>
                </a:solidFill>
              </a:rPr>
              <a:t> </a:t>
            </a: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285750" lvl="2" indent="-285750">
              <a:buClr>
                <a:srgbClr val="F68A1E"/>
              </a:buClr>
              <a:buFont typeface="Wingdings" panose="05000000000000000000" pitchFamily="2" charset="2"/>
              <a:buChar char="Ø"/>
            </a:pPr>
            <a:r>
              <a:rPr lang="en-US" altLang="en-US" sz="1800" dirty="0">
                <a:solidFill>
                  <a:srgbClr val="002060"/>
                </a:solidFill>
              </a:rPr>
              <a:t>Social Security – </a:t>
            </a:r>
            <a:r>
              <a:rPr lang="en-US" altLang="en-US" sz="1800" dirty="0">
                <a:solidFill>
                  <a:srgbClr val="00B0F0"/>
                </a:solidFill>
                <a:hlinkClick r:id="rId6">
                  <a:extLst>
                    <a:ext uri="{A12FA001-AC4F-418D-AE19-62706E023703}">
                      <ahyp:hlinkClr xmlns:ahyp="http://schemas.microsoft.com/office/drawing/2018/hyperlinkcolor" val="tx"/>
                    </a:ext>
                  </a:extLst>
                </a:hlinkClick>
              </a:rPr>
              <a:t>www.ssa.gov</a:t>
            </a:r>
            <a:endParaRPr lang="en-US" altLang="en-US" sz="1800" dirty="0">
              <a:solidFill>
                <a:srgbClr val="00B0F0"/>
              </a:solidFill>
            </a:endParaRP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285750" lvl="2" indent="-285750">
              <a:buClr>
                <a:srgbClr val="F68A1E"/>
              </a:buClr>
              <a:buFont typeface="Wingdings" panose="05000000000000000000" pitchFamily="2" charset="2"/>
              <a:buChar char="Ø"/>
            </a:pPr>
            <a:r>
              <a:rPr lang="en-US" altLang="en-US" sz="1800" dirty="0">
                <a:solidFill>
                  <a:srgbClr val="002060"/>
                </a:solidFill>
              </a:rPr>
              <a:t>Flexible Spending Account (FSA) – </a:t>
            </a:r>
            <a:r>
              <a:rPr lang="en-US" altLang="en-US" sz="1800" dirty="0">
                <a:solidFill>
                  <a:srgbClr val="00B0F0"/>
                </a:solidFill>
                <a:hlinkClick r:id="rId7">
                  <a:extLst>
                    <a:ext uri="{A12FA001-AC4F-418D-AE19-62706E023703}">
                      <ahyp:hlinkClr xmlns:ahyp="http://schemas.microsoft.com/office/drawing/2018/hyperlinkcolor" val="tx"/>
                    </a:ext>
                  </a:extLst>
                </a:hlinkClick>
              </a:rPr>
              <a:t>www.fsafeds.com</a:t>
            </a:r>
            <a:r>
              <a:rPr lang="en-US" altLang="en-US" sz="1800" dirty="0">
                <a:solidFill>
                  <a:srgbClr val="002060"/>
                </a:solidFill>
              </a:rPr>
              <a:t> </a:t>
            </a: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285750" lvl="2" indent="-285750">
              <a:buClr>
                <a:srgbClr val="F68A1E"/>
              </a:buClr>
              <a:buFont typeface="Wingdings" panose="05000000000000000000" pitchFamily="2" charset="2"/>
              <a:buChar char="Ø"/>
            </a:pPr>
            <a:r>
              <a:rPr lang="en-US" altLang="en-US" sz="1800" dirty="0">
                <a:solidFill>
                  <a:srgbClr val="002060"/>
                </a:solidFill>
              </a:rPr>
              <a:t>Dental and Vision via the Federal Employees Dental and Vision Insurance Program (FEDVIP) - </a:t>
            </a:r>
            <a:r>
              <a:rPr lang="en-US" altLang="en-US" sz="1800" dirty="0">
                <a:solidFill>
                  <a:srgbClr val="00B0F0"/>
                </a:solidFill>
                <a:hlinkClick r:id="rId8">
                  <a:extLst>
                    <a:ext uri="{A12FA001-AC4F-418D-AE19-62706E023703}">
                      <ahyp:hlinkClr xmlns:ahyp="http://schemas.microsoft.com/office/drawing/2018/hyperlinkcolor" val="tx"/>
                    </a:ext>
                  </a:extLst>
                </a:hlinkClick>
              </a:rPr>
              <a:t>www.benefeds.com</a:t>
            </a:r>
            <a:r>
              <a:rPr lang="en-US" altLang="en-US" sz="1800" dirty="0">
                <a:solidFill>
                  <a:srgbClr val="00B0F0"/>
                </a:solidFill>
              </a:rPr>
              <a:t> </a:t>
            </a:r>
          </a:p>
          <a:p>
            <a:pPr marL="285750" lvl="2" indent="-285750">
              <a:buClr>
                <a:srgbClr val="F68A1E"/>
              </a:buClr>
              <a:buFont typeface="Wingdings" panose="05000000000000000000" pitchFamily="2" charset="2"/>
              <a:buChar char="Ø"/>
            </a:pPr>
            <a:endParaRPr lang="en-US" altLang="en-US" sz="1800" dirty="0">
              <a:solidFill>
                <a:srgbClr val="002060"/>
              </a:solidFill>
            </a:endParaRPr>
          </a:p>
          <a:p>
            <a:pPr marL="0" lvl="2"/>
            <a:endParaRPr lang="en-US" altLang="en-US" sz="1600" dirty="0">
              <a:solidFill>
                <a:srgbClr val="000000"/>
              </a:solidFill>
            </a:endParaRPr>
          </a:p>
        </p:txBody>
      </p:sp>
      <p:sp>
        <p:nvSpPr>
          <p:cNvPr id="6" name="TextBox 5">
            <a:extLst>
              <a:ext uri="{FF2B5EF4-FFF2-40B4-BE49-F238E27FC236}">
                <a16:creationId xmlns:a16="http://schemas.microsoft.com/office/drawing/2014/main" id="{617BE905-13DD-4B6B-B463-16D8CB33E509}"/>
              </a:ext>
            </a:extLst>
          </p:cNvPr>
          <p:cNvSpPr txBox="1"/>
          <p:nvPr/>
        </p:nvSpPr>
        <p:spPr>
          <a:xfrm>
            <a:off x="8589818" y="6449291"/>
            <a:ext cx="387927" cy="300082"/>
          </a:xfrm>
          <a:prstGeom prst="rect">
            <a:avLst/>
          </a:prstGeom>
          <a:noFill/>
        </p:spPr>
        <p:txBody>
          <a:bodyPr wrap="square" rtlCol="0">
            <a:spAutoFit/>
          </a:bodyPr>
          <a:lstStyle/>
          <a:p>
            <a:pPr algn="ctr"/>
            <a:r>
              <a:rPr lang="en-US" dirty="0"/>
              <a:t>66</a:t>
            </a:r>
          </a:p>
        </p:txBody>
      </p:sp>
    </p:spTree>
    <p:extLst>
      <p:ext uri="{BB962C8B-B14F-4D97-AF65-F5344CB8AC3E}">
        <p14:creationId xmlns:p14="http://schemas.microsoft.com/office/powerpoint/2010/main" val="1820586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E4A845-9B44-4161-8814-F57267594450}"/>
              </a:ext>
            </a:extLst>
          </p:cNvPr>
          <p:cNvPicPr>
            <a:picLocks noChangeAspect="1"/>
          </p:cNvPicPr>
          <p:nvPr/>
        </p:nvPicPr>
        <p:blipFill>
          <a:blip r:embed="rId3"/>
          <a:stretch>
            <a:fillRect/>
          </a:stretch>
        </p:blipFill>
        <p:spPr>
          <a:xfrm>
            <a:off x="1162466" y="1751144"/>
            <a:ext cx="6819067"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90317ACD-30C6-4B00-B0DC-396241EEFE35}"/>
              </a:ext>
            </a:extLst>
          </p:cNvPr>
          <p:cNvSpPr txBox="1"/>
          <p:nvPr/>
        </p:nvSpPr>
        <p:spPr>
          <a:xfrm>
            <a:off x="8562110" y="6449291"/>
            <a:ext cx="415636" cy="300082"/>
          </a:xfrm>
          <a:prstGeom prst="rect">
            <a:avLst/>
          </a:prstGeom>
          <a:noFill/>
        </p:spPr>
        <p:txBody>
          <a:bodyPr wrap="square" rtlCol="0">
            <a:spAutoFit/>
          </a:bodyPr>
          <a:lstStyle/>
          <a:p>
            <a:pPr algn="ctr"/>
            <a:r>
              <a:rPr lang="en-US" dirty="0"/>
              <a:t>67</a:t>
            </a:r>
          </a:p>
        </p:txBody>
      </p:sp>
    </p:spTree>
    <p:extLst>
      <p:ext uri="{BB962C8B-B14F-4D97-AF65-F5344CB8AC3E}">
        <p14:creationId xmlns:p14="http://schemas.microsoft.com/office/powerpoint/2010/main" val="388934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Continue to Narrow Topic Choices</a:t>
            </a:r>
          </a:p>
        </p:txBody>
      </p:sp>
      <p:pic>
        <p:nvPicPr>
          <p:cNvPr id="6" name="Picture 5">
            <a:extLst>
              <a:ext uri="{FF2B5EF4-FFF2-40B4-BE49-F238E27FC236}">
                <a16:creationId xmlns:a16="http://schemas.microsoft.com/office/drawing/2014/main" id="{5EC2D674-9ECD-4298-BE34-622F54533875}"/>
              </a:ext>
            </a:extLst>
          </p:cNvPr>
          <p:cNvPicPr>
            <a:picLocks noChangeAspect="1"/>
          </p:cNvPicPr>
          <p:nvPr/>
        </p:nvPicPr>
        <p:blipFill rotWithShape="1">
          <a:blip r:embed="rId3"/>
          <a:srcRect l="21666" r="29166"/>
          <a:stretch/>
        </p:blipFill>
        <p:spPr>
          <a:xfrm>
            <a:off x="1280160" y="1332880"/>
            <a:ext cx="6797039" cy="4976480"/>
          </a:xfrm>
          <a:prstGeom prst="rect">
            <a:avLst/>
          </a:prstGeom>
        </p:spPr>
      </p:pic>
      <p:sp>
        <p:nvSpPr>
          <p:cNvPr id="7" name="TextBox 6">
            <a:extLst>
              <a:ext uri="{FF2B5EF4-FFF2-40B4-BE49-F238E27FC236}">
                <a16:creationId xmlns:a16="http://schemas.microsoft.com/office/drawing/2014/main" id="{D43A25CF-B968-4E93-8D2D-3F6D8D4F1294}"/>
              </a:ext>
            </a:extLst>
          </p:cNvPr>
          <p:cNvSpPr txBox="1"/>
          <p:nvPr/>
        </p:nvSpPr>
        <p:spPr>
          <a:xfrm>
            <a:off x="8756073" y="6449291"/>
            <a:ext cx="221672" cy="300082"/>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159672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455789" y="160613"/>
            <a:ext cx="6444371" cy="655320"/>
          </a:xfrm>
          <a:solidFill>
            <a:srgbClr val="FFC000"/>
          </a:solidFill>
        </p:spPr>
        <p:txBody>
          <a:bodyPr/>
          <a:lstStyle/>
          <a:p>
            <a:pPr algn="ctr"/>
            <a:r>
              <a:rPr lang="en-US" sz="3200" dirty="0"/>
              <a:t>Locating the Answer</a:t>
            </a:r>
          </a:p>
        </p:txBody>
      </p:sp>
      <p:pic>
        <p:nvPicPr>
          <p:cNvPr id="3" name="Picture 2">
            <a:extLst>
              <a:ext uri="{FF2B5EF4-FFF2-40B4-BE49-F238E27FC236}">
                <a16:creationId xmlns:a16="http://schemas.microsoft.com/office/drawing/2014/main" id="{08FA5C39-89BE-4B26-9BB3-03C30E2945B4}"/>
              </a:ext>
            </a:extLst>
          </p:cNvPr>
          <p:cNvPicPr>
            <a:picLocks noChangeAspect="1"/>
          </p:cNvPicPr>
          <p:nvPr/>
        </p:nvPicPr>
        <p:blipFill>
          <a:blip r:embed="rId3"/>
          <a:stretch>
            <a:fillRect/>
          </a:stretch>
        </p:blipFill>
        <p:spPr>
          <a:xfrm>
            <a:off x="671552" y="2101870"/>
            <a:ext cx="8015247" cy="4405610"/>
          </a:xfrm>
          <a:prstGeom prst="rect">
            <a:avLst/>
          </a:prstGeom>
        </p:spPr>
      </p:pic>
      <p:sp>
        <p:nvSpPr>
          <p:cNvPr id="4" name="TextBox 3">
            <a:extLst>
              <a:ext uri="{FF2B5EF4-FFF2-40B4-BE49-F238E27FC236}">
                <a16:creationId xmlns:a16="http://schemas.microsoft.com/office/drawing/2014/main" id="{38EB1BB9-1AC8-4A7E-AC22-4977253415AE}"/>
              </a:ext>
            </a:extLst>
          </p:cNvPr>
          <p:cNvSpPr txBox="1"/>
          <p:nvPr/>
        </p:nvSpPr>
        <p:spPr>
          <a:xfrm>
            <a:off x="1356360" y="1011202"/>
            <a:ext cx="7543800" cy="830997"/>
          </a:xfrm>
          <a:prstGeom prst="rect">
            <a:avLst/>
          </a:prstGeom>
          <a:noFill/>
        </p:spPr>
        <p:txBody>
          <a:bodyPr wrap="square" rtlCol="0">
            <a:spAutoFit/>
          </a:bodyPr>
          <a:lstStyle/>
          <a:p>
            <a:r>
              <a:rPr lang="en-US" sz="2400" dirty="0">
                <a:solidFill>
                  <a:srgbClr val="002060"/>
                </a:solidFill>
              </a:rPr>
              <a:t>In this example, you will find specific information on Direct Deposit of Salary Checks.</a:t>
            </a:r>
          </a:p>
        </p:txBody>
      </p:sp>
      <p:sp>
        <p:nvSpPr>
          <p:cNvPr id="6" name="TextBox 5">
            <a:extLst>
              <a:ext uri="{FF2B5EF4-FFF2-40B4-BE49-F238E27FC236}">
                <a16:creationId xmlns:a16="http://schemas.microsoft.com/office/drawing/2014/main" id="{74977E28-A5F1-49C7-84DF-57073D470850}"/>
              </a:ext>
            </a:extLst>
          </p:cNvPr>
          <p:cNvSpPr txBox="1"/>
          <p:nvPr/>
        </p:nvSpPr>
        <p:spPr>
          <a:xfrm>
            <a:off x="8756073" y="6449291"/>
            <a:ext cx="221672" cy="300082"/>
          </a:xfrm>
          <a:prstGeom prst="rect">
            <a:avLst/>
          </a:prstGeom>
          <a:noFill/>
        </p:spPr>
        <p:txBody>
          <a:bodyPr wrap="square" rtlCol="0">
            <a:spAutoFit/>
          </a:bodyPr>
          <a:lstStyle/>
          <a:p>
            <a:pPr algn="ctr"/>
            <a:r>
              <a:rPr lang="en-US" dirty="0"/>
              <a:t>8</a:t>
            </a:r>
          </a:p>
        </p:txBody>
      </p:sp>
    </p:spTree>
    <p:extLst>
      <p:ext uri="{BB962C8B-B14F-4D97-AF65-F5344CB8AC3E}">
        <p14:creationId xmlns:p14="http://schemas.microsoft.com/office/powerpoint/2010/main" val="116321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69304E-FADD-4062-AEE0-1E01CC0BDF71}"/>
              </a:ext>
            </a:extLst>
          </p:cNvPr>
          <p:cNvSpPr>
            <a:spLocks noGrp="1"/>
          </p:cNvSpPr>
          <p:nvPr>
            <p:ph type="title"/>
          </p:nvPr>
        </p:nvSpPr>
        <p:spPr>
          <a:xfrm>
            <a:off x="2506980" y="160613"/>
            <a:ext cx="6301740" cy="655320"/>
          </a:xfrm>
          <a:solidFill>
            <a:srgbClr val="FFC000"/>
          </a:solidFill>
        </p:spPr>
        <p:txBody>
          <a:bodyPr/>
          <a:lstStyle/>
          <a:p>
            <a:pPr algn="ctr"/>
            <a:r>
              <a:rPr lang="en-US" sz="3200" dirty="0"/>
              <a:t>Links</a:t>
            </a:r>
          </a:p>
        </p:txBody>
      </p:sp>
      <p:pic>
        <p:nvPicPr>
          <p:cNvPr id="3" name="Picture 2">
            <a:extLst>
              <a:ext uri="{FF2B5EF4-FFF2-40B4-BE49-F238E27FC236}">
                <a16:creationId xmlns:a16="http://schemas.microsoft.com/office/drawing/2014/main" id="{92FA3345-8B60-45ED-BEFC-EA0732E5134E}"/>
              </a:ext>
            </a:extLst>
          </p:cNvPr>
          <p:cNvPicPr>
            <a:picLocks noChangeAspect="1"/>
          </p:cNvPicPr>
          <p:nvPr/>
        </p:nvPicPr>
        <p:blipFill>
          <a:blip r:embed="rId3"/>
          <a:stretch>
            <a:fillRect/>
          </a:stretch>
        </p:blipFill>
        <p:spPr>
          <a:xfrm>
            <a:off x="1219200" y="1263382"/>
            <a:ext cx="7188569" cy="5213618"/>
          </a:xfrm>
          <a:prstGeom prst="rect">
            <a:avLst/>
          </a:prstGeom>
        </p:spPr>
      </p:pic>
      <p:sp>
        <p:nvSpPr>
          <p:cNvPr id="4" name="Arrow: Down 3">
            <a:extLst>
              <a:ext uri="{FF2B5EF4-FFF2-40B4-BE49-F238E27FC236}">
                <a16:creationId xmlns:a16="http://schemas.microsoft.com/office/drawing/2014/main" id="{7C76AD49-8671-41C3-BC19-4C6E5D22AFED}"/>
              </a:ext>
            </a:extLst>
          </p:cNvPr>
          <p:cNvSpPr/>
          <p:nvPr/>
        </p:nvSpPr>
        <p:spPr bwMode="auto">
          <a:xfrm rot="2643359">
            <a:off x="4901219" y="5105414"/>
            <a:ext cx="484632"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9E5DC88D-981A-4DF5-8759-43F438BE6B7D}"/>
              </a:ext>
            </a:extLst>
          </p:cNvPr>
          <p:cNvSpPr txBox="1"/>
          <p:nvPr/>
        </p:nvSpPr>
        <p:spPr>
          <a:xfrm>
            <a:off x="8756073" y="6449291"/>
            <a:ext cx="221672" cy="300082"/>
          </a:xfrm>
          <a:prstGeom prst="rect">
            <a:avLst/>
          </a:prstGeom>
          <a:noFill/>
        </p:spPr>
        <p:txBody>
          <a:bodyPr wrap="square" rtlCol="0">
            <a:spAutoFit/>
          </a:bodyPr>
          <a:lstStyle/>
          <a:p>
            <a:pPr algn="ctr"/>
            <a:r>
              <a:rPr lang="en-US" dirty="0"/>
              <a:t>9</a:t>
            </a:r>
          </a:p>
        </p:txBody>
      </p:sp>
    </p:spTree>
    <p:extLst>
      <p:ext uri="{BB962C8B-B14F-4D97-AF65-F5344CB8AC3E}">
        <p14:creationId xmlns:p14="http://schemas.microsoft.com/office/powerpoint/2010/main" val="1988189307"/>
      </p:ext>
    </p:extLst>
  </p:cSld>
  <p:clrMapOvr>
    <a:masterClrMapping/>
  </p:clrMapOvr>
</p:sld>
</file>

<file path=ppt/theme/theme1.xml><?xml version="1.0" encoding="utf-8"?>
<a:theme xmlns:a="http://schemas.openxmlformats.org/drawingml/2006/main" name="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w11test" id="{B2A1FC96-8756-6442-AED6-B143EFBC0C2B}" vid="{6DA0AB55-6623-0F48-87DC-5E3F55C7EE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ppw11test</Template>
  <TotalTime>3198</TotalTime>
  <Words>9981</Words>
  <Application>Microsoft Office PowerPoint</Application>
  <PresentationFormat>On-screen Show (4:3)</PresentationFormat>
  <Paragraphs>707</Paragraphs>
  <Slides>67</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Arial Black</vt:lpstr>
      <vt:lpstr>Arial Bold</vt:lpstr>
      <vt:lpstr>Calibri</vt:lpstr>
      <vt:lpstr>Courier New</vt:lpstr>
      <vt:lpstr>Symbol</vt:lpstr>
      <vt:lpstr>Wingdings</vt:lpstr>
      <vt:lpstr>DS17-003_PPT Temp_Classic_032519Final</vt:lpstr>
      <vt:lpstr>PowerPoint Presentation</vt:lpstr>
      <vt:lpstr>Resources</vt:lpstr>
      <vt:lpstr>IRS Source Homepage</vt:lpstr>
      <vt:lpstr>Locating Information</vt:lpstr>
      <vt:lpstr>Identifying a Topic</vt:lpstr>
      <vt:lpstr>Narrowing Topic Choices</vt:lpstr>
      <vt:lpstr>Continue to Narrow Topic Choices</vt:lpstr>
      <vt:lpstr>Locating the Answer</vt:lpstr>
      <vt:lpstr>Links</vt:lpstr>
      <vt:lpstr>Example: OS GetServices</vt:lpstr>
      <vt:lpstr>Links</vt:lpstr>
      <vt:lpstr>Information on HRConnect</vt:lpstr>
      <vt:lpstr>Information on HRConnect</vt:lpstr>
      <vt:lpstr>Human Capital Office</vt:lpstr>
      <vt:lpstr>Pay Day</vt:lpstr>
      <vt:lpstr>Annual Leave / Sick Leave</vt:lpstr>
      <vt:lpstr>Paid Parental Leave</vt:lpstr>
      <vt:lpstr>Wounded Warrior Federal Leave Act</vt:lpstr>
      <vt:lpstr>Statements of Earnings &amp; Leave (Pay Stub)</vt:lpstr>
      <vt:lpstr>Employee Personal Page (EPP)</vt:lpstr>
      <vt:lpstr>Accessing EPP from IRS Source</vt:lpstr>
      <vt:lpstr>Accessing EPP from Home</vt:lpstr>
      <vt:lpstr>Accessing EPP from Home</vt:lpstr>
      <vt:lpstr>Accessing EPP</vt:lpstr>
      <vt:lpstr>Accessing EPP</vt:lpstr>
      <vt:lpstr>New Employee Accessing EPP for first time</vt:lpstr>
      <vt:lpstr>Transfer Employee Accessing EPP</vt:lpstr>
      <vt:lpstr>EPP Two-Step Authentication</vt:lpstr>
      <vt:lpstr>EPP Menu Home Page</vt:lpstr>
      <vt:lpstr>Making EPP Changes</vt:lpstr>
      <vt:lpstr>Making EPP Changes</vt:lpstr>
      <vt:lpstr>Employee Self Help Tools</vt:lpstr>
      <vt:lpstr>Seasonal Employees – Full or Part Time Health and Life Insurance</vt:lpstr>
      <vt:lpstr>Health and Life Insurance</vt:lpstr>
      <vt:lpstr>3</vt:lpstr>
      <vt:lpstr>PowerPoint Presentation</vt:lpstr>
      <vt:lpstr>Federal Employee’s Health Benefits (FEHB)</vt:lpstr>
      <vt:lpstr>PowerPoint Presentation</vt:lpstr>
      <vt:lpstr>Furlough/Non-Pay / Leave Without Pay (LWOP) impact on FEHB Coverage</vt:lpstr>
      <vt:lpstr>Additional Health Care Benefits</vt:lpstr>
      <vt:lpstr>Supplemental Coverage Dental &amp; Vision</vt:lpstr>
      <vt:lpstr>Federal Employee’s Group Life Insurance (FEGLI)</vt:lpstr>
      <vt:lpstr>PowerPoint Presentation</vt:lpstr>
      <vt:lpstr>PowerPoint Presentation</vt:lpstr>
      <vt:lpstr>Furlough/Non-Pay / Leave Without Pay (LWOP) impact on FEGLI Coverage</vt:lpstr>
      <vt:lpstr>SAMBA Employee Benevolent Fund</vt:lpstr>
      <vt:lpstr>Beneficiary Forms</vt:lpstr>
      <vt:lpstr>Thrift Savings Plan (TSP)</vt:lpstr>
      <vt:lpstr>Thrift Savings Plan (TSP)</vt:lpstr>
      <vt:lpstr>TSP Benefits Comparison</vt:lpstr>
      <vt:lpstr>Retirement</vt:lpstr>
      <vt:lpstr>GRB Platform 24/7 from Work or Home</vt:lpstr>
      <vt:lpstr>Accessing GRB Platform from work</vt:lpstr>
      <vt:lpstr>Accessing GRB Platform from Work</vt:lpstr>
      <vt:lpstr>Accessing GRB Platform from Work</vt:lpstr>
      <vt:lpstr>Narrowing Topic Choices</vt:lpstr>
      <vt:lpstr>GRB Platform Login Page</vt:lpstr>
      <vt:lpstr>Landing Page</vt:lpstr>
      <vt:lpstr>Additional Features</vt:lpstr>
      <vt:lpstr>Videos, Documents, Forms, Links</vt:lpstr>
      <vt:lpstr>State Tax Withholding</vt:lpstr>
      <vt:lpstr>Transferring from Another Federal Agency</vt:lpstr>
      <vt:lpstr>Prior Service</vt:lpstr>
      <vt:lpstr>Military Deposit Process</vt:lpstr>
      <vt:lpstr>How Can You Reach Us?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IRS Presentation Title Up to Two Lines of Text</dc:title>
  <dc:creator>Hodgson DeDawn</dc:creator>
  <cp:keywords>PPT, PowerPoint, Standard, Classic, Blue</cp:keywords>
  <cp:lastModifiedBy>Johnson Jered</cp:lastModifiedBy>
  <cp:revision>148</cp:revision>
  <dcterms:created xsi:type="dcterms:W3CDTF">2020-09-02T15:55:21Z</dcterms:created>
  <dcterms:modified xsi:type="dcterms:W3CDTF">2023-01-10T15:41:25Z</dcterms:modified>
</cp:coreProperties>
</file>